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61" r:id="rId4"/>
    <p:sldId id="269" r:id="rId5"/>
    <p:sldId id="273" r:id="rId6"/>
    <p:sldId id="307" r:id="rId7"/>
    <p:sldId id="274" r:id="rId8"/>
    <p:sldId id="277" r:id="rId9"/>
    <p:sldId id="278" r:id="rId10"/>
    <p:sldId id="310" r:id="rId11"/>
    <p:sldId id="292" r:id="rId12"/>
    <p:sldId id="318" r:id="rId13"/>
    <p:sldId id="276" r:id="rId14"/>
    <p:sldId id="304" r:id="rId15"/>
    <p:sldId id="316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17" r:id="rId27"/>
    <p:sldId id="329" r:id="rId28"/>
    <p:sldId id="330" r:id="rId29"/>
    <p:sldId id="331" r:id="rId30"/>
    <p:sldId id="332" r:id="rId31"/>
    <p:sldId id="333" r:id="rId32"/>
    <p:sldId id="334" r:id="rId33"/>
    <p:sldId id="336" r:id="rId34"/>
    <p:sldId id="335" r:id="rId35"/>
    <p:sldId id="319" r:id="rId36"/>
    <p:sldId id="320" r:id="rId37"/>
    <p:sldId id="321" r:id="rId38"/>
    <p:sldId id="337" r:id="rId39"/>
    <p:sldId id="322" r:id="rId40"/>
    <p:sldId id="323" r:id="rId41"/>
    <p:sldId id="324" r:id="rId42"/>
    <p:sldId id="325" r:id="rId43"/>
    <p:sldId id="327" r:id="rId44"/>
    <p:sldId id="328" r:id="rId45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96"/>
    <p:restoredTop sz="94467"/>
  </p:normalViewPr>
  <p:slideViewPr>
    <p:cSldViewPr snapToGrid="0" snapToObjects="1">
      <p:cViewPr varScale="1">
        <p:scale>
          <a:sx n="69" d="100"/>
          <a:sy n="69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AB750-E363-9A4E-A0EF-4BE02D81D666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26C1E-19F3-7E44-AAD2-85F3BF845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1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E2F612A9-1239-D64E-87EE-9E699E6488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fld id="{06DD14C8-BC6A-434D-BE59-60D7FF9F97C6}" type="slidenum">
              <a:rPr lang="en-US" altLang="en-US">
                <a:latin typeface="Arial" panose="020B0604020202020204" pitchFamily="34" charset="0"/>
              </a:rPr>
              <a:pPr/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E2FE46A6-B512-1741-BD6B-A1B9C2533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4148FA94-B71A-3440-9CDB-03956E3EF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84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>
            <a:extLst>
              <a:ext uri="{FF2B5EF4-FFF2-40B4-BE49-F238E27FC236}">
                <a16:creationId xmlns:a16="http://schemas.microsoft.com/office/drawing/2014/main" id="{0DF23E5C-CE92-8340-B087-630CC7DC41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7925" y="693738"/>
            <a:ext cx="4603750" cy="3452812"/>
          </a:xfrm>
          <a:prstGeom prst="rect">
            <a:avLst/>
          </a:prstGeom>
          <a:ln w="1270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8083" name="Rectangle 3">
            <a:extLst>
              <a:ext uri="{FF2B5EF4-FFF2-40B4-BE49-F238E27FC236}">
                <a16:creationId xmlns:a16="http://schemas.microsoft.com/office/drawing/2014/main" id="{B32E4DD3-F1A1-AD4E-8646-760F10313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8050" y="4378325"/>
            <a:ext cx="5143500" cy="4227513"/>
          </a:xfrm>
          <a:prstGeom prst="rect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55" tIns="46027" rIns="92055" bIns="46027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219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>
            <a:extLst>
              <a:ext uri="{FF2B5EF4-FFF2-40B4-BE49-F238E27FC236}">
                <a16:creationId xmlns:a16="http://schemas.microsoft.com/office/drawing/2014/main" id="{711AE42E-A542-414A-8FA0-E2A85AC270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7925" y="693738"/>
            <a:ext cx="4603750" cy="3452812"/>
          </a:xfrm>
          <a:prstGeom prst="rect">
            <a:avLst/>
          </a:prstGeom>
          <a:ln w="1270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61155" name="Rectangle 3">
            <a:extLst>
              <a:ext uri="{FF2B5EF4-FFF2-40B4-BE49-F238E27FC236}">
                <a16:creationId xmlns:a16="http://schemas.microsoft.com/office/drawing/2014/main" id="{6E2C5E9F-0BF1-E742-930E-956B7A94E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8050" y="4378325"/>
            <a:ext cx="5143500" cy="4227513"/>
          </a:xfrm>
          <a:prstGeom prst="rect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55" tIns="46027" rIns="92055" bIns="46027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988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1CC52D7-4ED1-A840-B420-7FA4D7546C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645BC6-5F7E-4045-9DD7-EE5C781DDA63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AA2BF36D-D57B-A341-B51D-5D8747F59B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257F9516-7812-094E-898C-8EBE652DE1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174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CCB15DB-FAF5-3D43-BE74-537BF2AD2C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ABAC89-2AEC-F444-9100-E5AA5830FB62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D8E2CF7-48E8-F74D-AF14-0B97986818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61BD914D-04EB-8D49-AEC2-AF11D02DF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4726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6D8EA52-3397-4D4C-82E1-D1385A7D3A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6FC96C-8631-1D4C-BBA2-9D68575D2CC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93538" name="Rectangle 1026">
            <a:extLst>
              <a:ext uri="{FF2B5EF4-FFF2-40B4-BE49-F238E27FC236}">
                <a16:creationId xmlns:a16="http://schemas.microsoft.com/office/drawing/2014/main" id="{922593F8-610C-2249-9C15-DBFFA7077F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1027">
            <a:extLst>
              <a:ext uri="{FF2B5EF4-FFF2-40B4-BE49-F238E27FC236}">
                <a16:creationId xmlns:a16="http://schemas.microsoft.com/office/drawing/2014/main" id="{E21ADF14-7AB6-4142-B85B-B2C24A0329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6041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97DCECF-E21E-9840-A367-85C110982B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8E174-AEFA-BF46-8A29-B0F2392E3DF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90466" name="Rectangle 1026">
            <a:extLst>
              <a:ext uri="{FF2B5EF4-FFF2-40B4-BE49-F238E27FC236}">
                <a16:creationId xmlns:a16="http://schemas.microsoft.com/office/drawing/2014/main" id="{F22E36AE-FC38-E145-997D-180F4000BE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1027">
            <a:extLst>
              <a:ext uri="{FF2B5EF4-FFF2-40B4-BE49-F238E27FC236}">
                <a16:creationId xmlns:a16="http://schemas.microsoft.com/office/drawing/2014/main" id="{D71F2508-1F40-C445-995E-1DB91B7966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02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>
            <a:extLst>
              <a:ext uri="{FF2B5EF4-FFF2-40B4-BE49-F238E27FC236}">
                <a16:creationId xmlns:a16="http://schemas.microsoft.com/office/drawing/2014/main" id="{FD90C43B-E045-5D40-BC04-F210F3FA4D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12750" y="693738"/>
            <a:ext cx="6135688" cy="3452812"/>
          </a:xfrm>
          <a:prstGeom prst="rect">
            <a:avLst/>
          </a:prstGeom>
          <a:ln w="1270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18211" name="Rectangle 3">
            <a:extLst>
              <a:ext uri="{FF2B5EF4-FFF2-40B4-BE49-F238E27FC236}">
                <a16:creationId xmlns:a16="http://schemas.microsoft.com/office/drawing/2014/main" id="{BC7E1E6D-5D7C-E845-970B-81357CCF33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8050" y="4378325"/>
            <a:ext cx="5143500" cy="4227513"/>
          </a:xfrm>
          <a:prstGeom prst="rect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84" tIns="46043" rIns="92084" bIns="46043"/>
          <a:lstStyle/>
          <a:p>
            <a:pPr>
              <a:spcBef>
                <a:spcPct val="0"/>
              </a:spcBef>
              <a:defRPr/>
            </a:pPr>
            <a:endParaRPr lang="en-US" sz="24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38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>
            <a:extLst>
              <a:ext uri="{FF2B5EF4-FFF2-40B4-BE49-F238E27FC236}">
                <a16:creationId xmlns:a16="http://schemas.microsoft.com/office/drawing/2014/main" id="{248C1BC1-4E27-C847-8362-D50E870AD4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7925" y="693738"/>
            <a:ext cx="4603750" cy="3452812"/>
          </a:xfrm>
          <a:prstGeom prst="rect">
            <a:avLst/>
          </a:prstGeom>
          <a:ln w="1270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8867" name="Rectangle 3">
            <a:extLst>
              <a:ext uri="{FF2B5EF4-FFF2-40B4-BE49-F238E27FC236}">
                <a16:creationId xmlns:a16="http://schemas.microsoft.com/office/drawing/2014/main" id="{3ED3665B-9AA3-284C-BF09-43621057F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8050" y="4378325"/>
            <a:ext cx="5143500" cy="4227513"/>
          </a:xfrm>
          <a:prstGeom prst="rect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55" tIns="46027" rIns="92055" bIns="46027"/>
          <a:lstStyle/>
          <a:p>
            <a:pPr>
              <a:spcBef>
                <a:spcPct val="0"/>
              </a:spcBef>
              <a:defRPr/>
            </a:pPr>
            <a:endParaRPr lang="en-US" sz="24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72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>
            <a:extLst>
              <a:ext uri="{FF2B5EF4-FFF2-40B4-BE49-F238E27FC236}">
                <a16:creationId xmlns:a16="http://schemas.microsoft.com/office/drawing/2014/main" id="{E61C2EB2-3816-0247-A4A2-6C7B4A2E5A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11163" y="693738"/>
            <a:ext cx="6137275" cy="3452812"/>
          </a:xfrm>
          <a:prstGeom prst="rect">
            <a:avLst/>
          </a:prstGeom>
          <a:ln w="1270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8867" name="Rectangle 3">
            <a:extLst>
              <a:ext uri="{FF2B5EF4-FFF2-40B4-BE49-F238E27FC236}">
                <a16:creationId xmlns:a16="http://schemas.microsoft.com/office/drawing/2014/main" id="{80D0EEA4-6664-D740-8FF7-95BA5ECD23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8050" y="4378325"/>
            <a:ext cx="5143500" cy="4227513"/>
          </a:xfrm>
          <a:prstGeom prst="rect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55" tIns="46027" rIns="92055" bIns="46027"/>
          <a:lstStyle/>
          <a:p>
            <a:pPr>
              <a:spcBef>
                <a:spcPct val="0"/>
              </a:spcBef>
              <a:defRPr/>
            </a:pPr>
            <a:endParaRPr lang="en-US" sz="24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848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>
            <a:extLst>
              <a:ext uri="{FF2B5EF4-FFF2-40B4-BE49-F238E27FC236}">
                <a16:creationId xmlns:a16="http://schemas.microsoft.com/office/drawing/2014/main" id="{D6D8626F-2170-2A40-AF39-8E26EB0054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11163" y="693738"/>
            <a:ext cx="6137275" cy="3452812"/>
          </a:xfrm>
          <a:prstGeom prst="rect">
            <a:avLst/>
          </a:prstGeom>
          <a:ln w="1270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8867" name="Rectangle 3">
            <a:extLst>
              <a:ext uri="{FF2B5EF4-FFF2-40B4-BE49-F238E27FC236}">
                <a16:creationId xmlns:a16="http://schemas.microsoft.com/office/drawing/2014/main" id="{8D066339-D12B-B640-9DD6-AE4AE0BE3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8050" y="4378325"/>
            <a:ext cx="5143500" cy="4227513"/>
          </a:xfrm>
          <a:prstGeom prst="rect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55" tIns="46027" rIns="92055" bIns="46027"/>
          <a:lstStyle/>
          <a:p>
            <a:pPr>
              <a:spcBef>
                <a:spcPct val="0"/>
              </a:spcBef>
              <a:defRPr/>
            </a:pPr>
            <a:endParaRPr lang="en-US" sz="24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36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9219-522C-DE4B-A010-0981B79D6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5033F-3321-DB4F-94B9-7F4C6B259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8F460-F6A4-F44C-A25A-F794449C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E2818-91F2-0444-83AD-BC548A7C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A07D7-3D33-0749-964D-57A88D2C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8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64C3A-ABB2-504F-AEBF-37201D26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1DE0D-445D-0C4C-88CA-38977A051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BBED3-7393-5941-8168-A1B22306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3EB67-C30A-F745-8859-DC7B1F5C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02D87-FEEA-344B-A376-1A0FDCC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9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25869-98DE-1049-AE94-CECB9C4DB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AEFDE-CD65-2446-80A3-A8A8384D1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1FA2-E772-3641-B8F1-768EB51CC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96CA3-9B99-BF44-AD85-EA66DC5C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20BBB-2B45-FC40-97C8-36BC865D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73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03A0-99C7-D340-B9E9-E76AA1FF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2891-62CE-C941-86B4-F0BE52A3F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CBFD8-E0AF-4648-AE98-E38BE661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3B2F3-2D78-2A47-9D1E-C3802942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D2B4F-E50B-954D-8865-97F90EF9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0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FFE0-A7D6-014A-93FF-EB39FE04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F071E-0452-5F48-AFAC-0921BDCAC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8EDF3-39DA-FA4A-A40C-3B0B2617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8F9DF-E157-B34B-923F-DC620661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3E965-F637-FA4A-8EC6-D30DD814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8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A191-443A-314F-9FE3-84F6B41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809D1-6546-9247-AD5B-928B2C9ED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DDBB6-5F1A-BA4B-A498-6F104875B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A331A-955A-5045-BCF6-5FCD63AF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7CB25-2F95-BF43-BF32-6497143D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510F8-8E21-4A4B-845A-800AC014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5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AEE9-9F84-D047-A06A-9D3797E8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30D7-C7B2-604B-B9BB-49901FC7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8633E-31CD-BC48-B0EC-522235BC4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6384F-FA94-4A45-A6AB-B9EA7F76B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A37CE4-7C3E-7A41-A6BA-3EEEB332F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19E32-B131-4F4D-89D8-0B476FEB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CFC85C-8259-9348-A816-4F0C005D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4FC55-CFFA-3F4C-A8E7-A42E35CC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1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1C62-1DF2-CC48-9635-20C9382D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FA7EA-1A6B-C449-B22A-1D6DC279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6D5BE-EC5C-0C4A-9024-14DB7327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DDC1-C121-4048-B447-80352EE7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7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B6B3E-008E-C147-ACE7-6ECE38B3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78C4E-BEEE-1941-B2FE-FDB089CF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A0F0C-F008-F340-9779-19865243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51CB-2D81-4443-A10C-0B7EF43F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2111D-F628-3646-AA35-1C1058A4C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27B3E-C3EA-E64B-9684-64AF03C57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AEF16-CF76-334D-BC38-4C6D4136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657F0-A30F-9745-8FEA-DD7042C80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2B7FB-84C9-EF42-BB96-A124CF84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0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8771-4197-7549-B624-85B9F3723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87C33-DB00-3B4F-9836-3C3049A03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4584C-1239-A143-B37F-18864DF35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E7DAF-30A3-3F49-AFE7-A4C0B8412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FAEC0-4FB2-7B46-92C8-961D6A4A9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216CD-2C06-BF44-B719-CC3FF65B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9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02799-61CF-A74F-9218-DF7078D7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82EF3-E0AB-0644-88DC-EA09AC16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B229F-EB35-6F45-A650-EB712764D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985D9-4BA7-AC42-AC3C-6F78477702D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D1D9A-3F4F-4F41-B811-640F84E4C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E63A2-BC13-734B-8DA9-327293A77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6B260-0A75-F044-ACFF-2DB0BA773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4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.bin"/><Relationship Id="rId4" Type="http://schemas.openxmlformats.org/officeDocument/2006/relationships/audio" Target="../media/audio2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9BBA-6FAD-2548-B858-6EA295F137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C44EA-9750-2440-89D3-563B57B63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  <a:p>
            <a:r>
              <a:rPr lang="en-US" dirty="0"/>
              <a:t>16/2</a:t>
            </a:r>
          </a:p>
        </p:txBody>
      </p:sp>
    </p:spTree>
    <p:extLst>
      <p:ext uri="{BB962C8B-B14F-4D97-AF65-F5344CB8AC3E}">
        <p14:creationId xmlns:p14="http://schemas.microsoft.com/office/powerpoint/2010/main" val="84377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0E28502F-F7A7-7046-B6B1-C187C49F5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Gale-Shapley Algorithm – TMA - </a:t>
            </a:r>
            <a:r>
              <a:rPr lang="en-US" altLang="en-US" sz="3600" dirty="0"/>
              <a:t>Men Propose, women accept/reject</a:t>
            </a:r>
            <a:br>
              <a:rPr lang="en-US" altLang="en-US" sz="3600" dirty="0"/>
            </a:br>
            <a:endParaRPr lang="en-US" altLang="en-US" sz="3600" dirty="0"/>
          </a:p>
        </p:txBody>
      </p:sp>
      <p:grpSp>
        <p:nvGrpSpPr>
          <p:cNvPr id="157730" name="Group 34">
            <a:extLst>
              <a:ext uri="{FF2B5EF4-FFF2-40B4-BE49-F238E27FC236}">
                <a16:creationId xmlns:a16="http://schemas.microsoft.com/office/drawing/2014/main" id="{31A42B2E-3F17-9941-A9DB-5D19C7E363F1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873251"/>
            <a:ext cx="1143000" cy="1204913"/>
            <a:chOff x="960" y="1008"/>
            <a:chExt cx="720" cy="759"/>
          </a:xfrm>
        </p:grpSpPr>
        <p:pic>
          <p:nvPicPr>
            <p:cNvPr id="157731" name="Picture 35" descr="j0233042">
              <a:extLst>
                <a:ext uri="{FF2B5EF4-FFF2-40B4-BE49-F238E27FC236}">
                  <a16:creationId xmlns:a16="http://schemas.microsoft.com/office/drawing/2014/main" id="{00376545-1476-254E-81CF-87F1DACB6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008"/>
              <a:ext cx="576" cy="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732" name="Text Box 36">
              <a:extLst>
                <a:ext uri="{FF2B5EF4-FFF2-40B4-BE49-F238E27FC236}">
                  <a16:creationId xmlns:a16="http://schemas.microsoft.com/office/drawing/2014/main" id="{425A19A2-8250-7945-8E3A-1504F32DBE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536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Adam</a:t>
              </a:r>
            </a:p>
          </p:txBody>
        </p:sp>
      </p:grpSp>
      <p:grpSp>
        <p:nvGrpSpPr>
          <p:cNvPr id="157733" name="Group 37">
            <a:extLst>
              <a:ext uri="{FF2B5EF4-FFF2-40B4-BE49-F238E27FC236}">
                <a16:creationId xmlns:a16="http://schemas.microsoft.com/office/drawing/2014/main" id="{79F227A6-97DB-994F-815B-550A3A0CCCFB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4235450"/>
            <a:ext cx="914400" cy="1301750"/>
            <a:chOff x="3408" y="2496"/>
            <a:chExt cx="624" cy="869"/>
          </a:xfrm>
        </p:grpSpPr>
        <p:pic>
          <p:nvPicPr>
            <p:cNvPr id="157734" name="Picture 38" descr="j0355921">
              <a:extLst>
                <a:ext uri="{FF2B5EF4-FFF2-40B4-BE49-F238E27FC236}">
                  <a16:creationId xmlns:a16="http://schemas.microsoft.com/office/drawing/2014/main" id="{E92B9A15-58D3-1149-8139-0464A5D32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496"/>
              <a:ext cx="453" cy="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735" name="Text Box 39">
              <a:extLst>
                <a:ext uri="{FF2B5EF4-FFF2-40B4-BE49-F238E27FC236}">
                  <a16:creationId xmlns:a16="http://schemas.microsoft.com/office/drawing/2014/main" id="{66292FBE-2E7B-294A-BC11-DC434B395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120"/>
              <a:ext cx="624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Heiki</a:t>
              </a:r>
            </a:p>
          </p:txBody>
        </p:sp>
      </p:grpSp>
      <p:grpSp>
        <p:nvGrpSpPr>
          <p:cNvPr id="157736" name="Group 40">
            <a:extLst>
              <a:ext uri="{FF2B5EF4-FFF2-40B4-BE49-F238E27FC236}">
                <a16:creationId xmlns:a16="http://schemas.microsoft.com/office/drawing/2014/main" id="{FC35DC91-ACE7-1947-B4BA-BFBE50A169B8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092451"/>
            <a:ext cx="990600" cy="1204913"/>
            <a:chOff x="1104" y="1776"/>
            <a:chExt cx="624" cy="759"/>
          </a:xfrm>
        </p:grpSpPr>
        <p:pic>
          <p:nvPicPr>
            <p:cNvPr id="157737" name="Picture 41" descr="j0232650">
              <a:extLst>
                <a:ext uri="{FF2B5EF4-FFF2-40B4-BE49-F238E27FC236}">
                  <a16:creationId xmlns:a16="http://schemas.microsoft.com/office/drawing/2014/main" id="{CD909D73-3298-9342-BC1E-47A9B59E0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776"/>
              <a:ext cx="359" cy="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738" name="Text Box 42">
              <a:extLst>
                <a:ext uri="{FF2B5EF4-FFF2-40B4-BE49-F238E27FC236}">
                  <a16:creationId xmlns:a16="http://schemas.microsoft.com/office/drawing/2014/main" id="{164A7D23-615F-8641-A4E7-54CDE07EE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304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Bob</a:t>
              </a:r>
            </a:p>
          </p:txBody>
        </p:sp>
      </p:grpSp>
      <p:grpSp>
        <p:nvGrpSpPr>
          <p:cNvPr id="157739" name="Group 43">
            <a:extLst>
              <a:ext uri="{FF2B5EF4-FFF2-40B4-BE49-F238E27FC236}">
                <a16:creationId xmlns:a16="http://schemas.microsoft.com/office/drawing/2014/main" id="{71E1129C-AD56-BB4C-B7CE-ED90585ADE54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1797051"/>
            <a:ext cx="914400" cy="1274763"/>
            <a:chOff x="3360" y="1008"/>
            <a:chExt cx="672" cy="809"/>
          </a:xfrm>
        </p:grpSpPr>
        <p:pic>
          <p:nvPicPr>
            <p:cNvPr id="157740" name="Picture 44" descr="j0349093">
              <a:extLst>
                <a:ext uri="{FF2B5EF4-FFF2-40B4-BE49-F238E27FC236}">
                  <a16:creationId xmlns:a16="http://schemas.microsoft.com/office/drawing/2014/main" id="{0BB23B40-CF9B-4343-853C-D2A29E1DB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1008"/>
              <a:ext cx="499" cy="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741" name="Text Box 45">
              <a:extLst>
                <a:ext uri="{FF2B5EF4-FFF2-40B4-BE49-F238E27FC236}">
                  <a16:creationId xmlns:a16="http://schemas.microsoft.com/office/drawing/2014/main" id="{75A0E52C-25F9-7B40-A517-24ABF31E6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584"/>
              <a:ext cx="62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Fran</a:t>
              </a:r>
            </a:p>
          </p:txBody>
        </p:sp>
      </p:grpSp>
      <p:grpSp>
        <p:nvGrpSpPr>
          <p:cNvPr id="157742" name="Group 46">
            <a:extLst>
              <a:ext uri="{FF2B5EF4-FFF2-40B4-BE49-F238E27FC236}">
                <a16:creationId xmlns:a16="http://schemas.microsoft.com/office/drawing/2014/main" id="{9A963D37-75C6-1742-87F4-22CFF743B054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3092451"/>
            <a:ext cx="990600" cy="1128713"/>
            <a:chOff x="3408" y="1824"/>
            <a:chExt cx="624" cy="711"/>
          </a:xfrm>
        </p:grpSpPr>
        <p:pic>
          <p:nvPicPr>
            <p:cNvPr id="157743" name="Picture 47" descr="j0355917">
              <a:extLst>
                <a:ext uri="{FF2B5EF4-FFF2-40B4-BE49-F238E27FC236}">
                  <a16:creationId xmlns:a16="http://schemas.microsoft.com/office/drawing/2014/main" id="{2B83238C-D5BF-0E4F-8447-AC84E2963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824"/>
              <a:ext cx="353" cy="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744" name="Text Box 48">
              <a:extLst>
                <a:ext uri="{FF2B5EF4-FFF2-40B4-BE49-F238E27FC236}">
                  <a16:creationId xmlns:a16="http://schemas.microsoft.com/office/drawing/2014/main" id="{DE05B668-01CE-D84D-A119-BA97FBF97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304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Geeta</a:t>
              </a:r>
            </a:p>
          </p:txBody>
        </p:sp>
      </p:grpSp>
      <p:grpSp>
        <p:nvGrpSpPr>
          <p:cNvPr id="157745" name="Group 49">
            <a:extLst>
              <a:ext uri="{FF2B5EF4-FFF2-40B4-BE49-F238E27FC236}">
                <a16:creationId xmlns:a16="http://schemas.microsoft.com/office/drawing/2014/main" id="{5FDDEAC9-C145-4344-8D06-DB1CB08D4B0E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4311650"/>
            <a:ext cx="990600" cy="1169988"/>
            <a:chOff x="1056" y="2544"/>
            <a:chExt cx="624" cy="837"/>
          </a:xfrm>
        </p:grpSpPr>
        <p:pic>
          <p:nvPicPr>
            <p:cNvPr id="157746" name="Picture 50" descr="j0232429">
              <a:extLst>
                <a:ext uri="{FF2B5EF4-FFF2-40B4-BE49-F238E27FC236}">
                  <a16:creationId xmlns:a16="http://schemas.microsoft.com/office/drawing/2014/main" id="{A84CDEC5-7412-BF48-AC9D-9B5CBEBFF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44"/>
              <a:ext cx="363" cy="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747" name="Text Box 51">
              <a:extLst>
                <a:ext uri="{FF2B5EF4-FFF2-40B4-BE49-F238E27FC236}">
                  <a16:creationId xmlns:a16="http://schemas.microsoft.com/office/drawing/2014/main" id="{BE51559B-F3DE-C24B-882D-E8B5C7D26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119"/>
              <a:ext cx="62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Carl</a:t>
              </a:r>
            </a:p>
          </p:txBody>
        </p:sp>
      </p:grpSp>
      <p:grpSp>
        <p:nvGrpSpPr>
          <p:cNvPr id="157748" name="Group 52">
            <a:extLst>
              <a:ext uri="{FF2B5EF4-FFF2-40B4-BE49-F238E27FC236}">
                <a16:creationId xmlns:a16="http://schemas.microsoft.com/office/drawing/2014/main" id="{3E934E9D-B1A7-124F-A1A3-FC52740DF431}"/>
              </a:ext>
            </a:extLst>
          </p:cNvPr>
          <p:cNvGrpSpPr>
            <a:grpSpLocks/>
          </p:cNvGrpSpPr>
          <p:nvPr/>
        </p:nvGrpSpPr>
        <p:grpSpPr bwMode="auto">
          <a:xfrm>
            <a:off x="8077203" y="5607049"/>
            <a:ext cx="750762" cy="1253586"/>
            <a:chOff x="3408" y="3312"/>
            <a:chExt cx="489" cy="951"/>
          </a:xfrm>
        </p:grpSpPr>
        <p:pic>
          <p:nvPicPr>
            <p:cNvPr id="157749" name="Picture 53" descr="j0357969">
              <a:extLst>
                <a:ext uri="{FF2B5EF4-FFF2-40B4-BE49-F238E27FC236}">
                  <a16:creationId xmlns:a16="http://schemas.microsoft.com/office/drawing/2014/main" id="{ACBF5B43-4D4C-1E4D-8C92-BCBDCE347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3312"/>
              <a:ext cx="489" cy="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750" name="Rectangle 54">
              <a:extLst>
                <a:ext uri="{FF2B5EF4-FFF2-40B4-BE49-F238E27FC236}">
                  <a16:creationId xmlns:a16="http://schemas.microsoft.com/office/drawing/2014/main" id="{FDFD9282-E676-964C-90C3-CFB5EC24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3983"/>
              <a:ext cx="396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Irina</a:t>
              </a:r>
            </a:p>
          </p:txBody>
        </p:sp>
      </p:grpSp>
      <p:grpSp>
        <p:nvGrpSpPr>
          <p:cNvPr id="157751" name="Group 55">
            <a:extLst>
              <a:ext uri="{FF2B5EF4-FFF2-40B4-BE49-F238E27FC236}">
                <a16:creationId xmlns:a16="http://schemas.microsoft.com/office/drawing/2014/main" id="{A6A83E70-3BF7-CA44-BA98-A4F636E0BFB0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5530851"/>
            <a:ext cx="990600" cy="1281113"/>
            <a:chOff x="1056" y="3360"/>
            <a:chExt cx="624" cy="807"/>
          </a:xfrm>
        </p:grpSpPr>
        <p:pic>
          <p:nvPicPr>
            <p:cNvPr id="157752" name="Picture 56" descr="j0232148">
              <a:extLst>
                <a:ext uri="{FF2B5EF4-FFF2-40B4-BE49-F238E27FC236}">
                  <a16:creationId xmlns:a16="http://schemas.microsoft.com/office/drawing/2014/main" id="{D41E39AB-FD41-0544-B508-740365214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3360"/>
              <a:ext cx="464" cy="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753" name="Text Box 57">
              <a:extLst>
                <a:ext uri="{FF2B5EF4-FFF2-40B4-BE49-F238E27FC236}">
                  <a16:creationId xmlns:a16="http://schemas.microsoft.com/office/drawing/2014/main" id="{7E4C082B-0FD2-EF46-BA05-74152D29A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936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David</a:t>
              </a:r>
            </a:p>
          </p:txBody>
        </p:sp>
      </p:grpSp>
      <p:sp>
        <p:nvSpPr>
          <p:cNvPr id="157754" name="Text Box 58">
            <a:extLst>
              <a:ext uri="{FF2B5EF4-FFF2-40B4-BE49-F238E27FC236}">
                <a16:creationId xmlns:a16="http://schemas.microsoft.com/office/drawing/2014/main" id="{244AA629-080C-C745-B380-2F5CF590E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178050"/>
            <a:ext cx="281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CC0066"/>
                </a:solidFill>
              </a:rPr>
              <a:t>Geeta, Heiki, Irina, Fran</a:t>
            </a:r>
          </a:p>
        </p:txBody>
      </p:sp>
      <p:sp>
        <p:nvSpPr>
          <p:cNvPr id="157755" name="Rectangle 59">
            <a:extLst>
              <a:ext uri="{FF2B5EF4-FFF2-40B4-BE49-F238E27FC236}">
                <a16:creationId xmlns:a16="http://schemas.microsoft.com/office/drawing/2014/main" id="{B819869B-7AA3-4B4B-A83A-DB8D07C55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39725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CC0066"/>
                </a:solidFill>
              </a:rPr>
              <a:t>Irina, Fran, Heiki, Geeta</a:t>
            </a:r>
          </a:p>
        </p:txBody>
      </p:sp>
      <p:sp>
        <p:nvSpPr>
          <p:cNvPr id="157756" name="Rectangle 60">
            <a:extLst>
              <a:ext uri="{FF2B5EF4-FFF2-40B4-BE49-F238E27FC236}">
                <a16:creationId xmlns:a16="http://schemas.microsoft.com/office/drawing/2014/main" id="{F35BE082-3DDA-CC40-8F5B-2F461FAAF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61645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CC0066"/>
                </a:solidFill>
              </a:rPr>
              <a:t>Geeta, Fran, Heiki, Irina</a:t>
            </a:r>
          </a:p>
        </p:txBody>
      </p:sp>
      <p:sp>
        <p:nvSpPr>
          <p:cNvPr id="157757" name="Rectangle 61">
            <a:extLst>
              <a:ext uri="{FF2B5EF4-FFF2-40B4-BE49-F238E27FC236}">
                <a16:creationId xmlns:a16="http://schemas.microsoft.com/office/drawing/2014/main" id="{6D862C7A-70DE-C942-8270-D00A56DFB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83565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CC0066"/>
                </a:solidFill>
              </a:rPr>
              <a:t>Irina, Heiki, Geeta, Fran</a:t>
            </a:r>
          </a:p>
        </p:txBody>
      </p:sp>
      <p:sp>
        <p:nvSpPr>
          <p:cNvPr id="157758" name="Rectangle 62">
            <a:extLst>
              <a:ext uri="{FF2B5EF4-FFF2-40B4-BE49-F238E27FC236}">
                <a16:creationId xmlns:a16="http://schemas.microsoft.com/office/drawing/2014/main" id="{42EF8199-F1D1-304B-A999-A0FBDCC2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335280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3333FF"/>
                </a:solidFill>
              </a:rPr>
              <a:t>Carl &gt;  Adam</a:t>
            </a:r>
          </a:p>
        </p:txBody>
      </p:sp>
      <p:sp>
        <p:nvSpPr>
          <p:cNvPr id="157759" name="Rectangle 63">
            <a:extLst>
              <a:ext uri="{FF2B5EF4-FFF2-40B4-BE49-F238E27FC236}">
                <a16:creationId xmlns:a16="http://schemas.microsoft.com/office/drawing/2014/main" id="{F95A04AE-2EC0-374F-AA8D-ED0BFF011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594360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3333FF"/>
                </a:solidFill>
              </a:rPr>
              <a:t>David &gt;  Bob</a:t>
            </a:r>
          </a:p>
        </p:txBody>
      </p:sp>
      <p:sp>
        <p:nvSpPr>
          <p:cNvPr id="157760" name="Text Box 64">
            <a:extLst>
              <a:ext uri="{FF2B5EF4-FFF2-40B4-BE49-F238E27FC236}">
                <a16:creationId xmlns:a16="http://schemas.microsoft.com/office/drawing/2014/main" id="{73B9BAD3-3ECF-FE4B-858B-E025C85B2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581400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This is a stable matching</a:t>
            </a: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8AA427C6-20A9-914B-B8B5-F93F40A46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1700" y="2188667"/>
            <a:ext cx="2286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dirty="0">
                <a:solidFill>
                  <a:srgbClr val="3333FF"/>
                </a:solidFill>
              </a:rPr>
              <a:t>Adam, Bob, Carl, David</a:t>
            </a: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1C1DCF7B-E5F2-E041-92E7-C6C481134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2400" y="3594847"/>
            <a:ext cx="285114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dirty="0">
                <a:solidFill>
                  <a:srgbClr val="3333FF"/>
                </a:solidFill>
              </a:rPr>
              <a:t>Carl, David, Bob, Adam</a:t>
            </a: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82781D75-3609-434D-9155-F521FEB2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25" y="4544126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dirty="0">
                <a:solidFill>
                  <a:srgbClr val="3333FF"/>
                </a:solidFill>
              </a:rPr>
              <a:t>Carl, Bob, David, Adam</a:t>
            </a: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A1CEDAA6-82F1-F245-8F4A-DC3C09642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25" y="6414971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3333FF"/>
                </a:solidFill>
              </a:rPr>
              <a:t>Adam, Carl, David, Bob</a:t>
            </a:r>
          </a:p>
        </p:txBody>
      </p:sp>
    </p:spTree>
    <p:extLst>
      <p:ext uri="{BB962C8B-B14F-4D97-AF65-F5344CB8AC3E}">
        <p14:creationId xmlns:p14="http://schemas.microsoft.com/office/powerpoint/2010/main" val="2208308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116 L 0.55417 0.156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7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77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57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9579E-6 L 0.55 0.36641 " pathEditMode="relative" ptsTypes="AA">
                                      <p:cBhvr>
                                        <p:cTn id="21" dur="500" fill="hold"/>
                                        <p:tgtEl>
                                          <p:spTgt spid="157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57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737E-7 L 0.45 -0.12213 " pathEditMode="relative" ptsTypes="AA">
                                      <p:cBhvr>
                                        <p:cTn id="32" dur="500" fill="hold"/>
                                        <p:tgtEl>
                                          <p:spTgt spid="157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57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417 0.1566 L 0.0125 -0.03215 " pathEditMode="relative" ptsTypes="AA">
                                      <p:cBhvr>
                                        <p:cTn id="43" dur="500" fill="hold"/>
                                        <p:tgtEl>
                                          <p:spTgt spid="157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57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 -0.12213 L 0.53333 -0.19986 " pathEditMode="relative" ptsTypes="AA">
                                      <p:cBhvr>
                                        <p:cTn id="50" dur="500" fill="hold"/>
                                        <p:tgtEl>
                                          <p:spTgt spid="157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78834E-6 L 0.55834 0.3442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57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1721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57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5.096E-6 L 0.43333 5.096E-6 " pathEditMode="relative" ptsTypes="AA">
                                      <p:cBhvr>
                                        <p:cTn id="69" dur="500" fill="hold"/>
                                        <p:tgtEl>
                                          <p:spTgt spid="157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157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 0.36642 L -0.00833 6.79621E-6 " pathEditMode="relative" ptsTypes="AA">
                                      <p:cBhvr>
                                        <p:cTn id="80" dur="500" fill="hold"/>
                                        <p:tgtEl>
                                          <p:spTgt spid="157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157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333 5.096E-6 L 0.55833 5.096E-6 " pathEditMode="relative" ptsTypes="AA">
                                      <p:cBhvr>
                                        <p:cTn id="87" dur="500" fill="hold"/>
                                        <p:tgtEl>
                                          <p:spTgt spid="157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9579E-6 L 0.53333 -0.19986 " pathEditMode="relative" ptsTypes="AA">
                                      <p:cBhvr>
                                        <p:cTn id="95" dur="500" fill="hold"/>
                                        <p:tgtEl>
                                          <p:spTgt spid="157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157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157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54" grpId="0"/>
      <p:bldP spid="157754" grpId="1"/>
      <p:bldP spid="157754" grpId="2"/>
      <p:bldP spid="157754" grpId="3"/>
      <p:bldP spid="157755" grpId="0"/>
      <p:bldP spid="157755" grpId="1"/>
      <p:bldP spid="157755" grpId="2"/>
      <p:bldP spid="157755" grpId="3"/>
      <p:bldP spid="157756" grpId="0"/>
      <p:bldP spid="157756" grpId="1"/>
      <p:bldP spid="157757" grpId="0"/>
      <p:bldP spid="157757" grpId="1"/>
      <p:bldP spid="157758" grpId="0"/>
      <p:bldP spid="157758" grpId="1"/>
      <p:bldP spid="157759" grpId="0"/>
      <p:bldP spid="157759" grpId="1"/>
      <p:bldP spid="1577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Footer Placeholder 4">
            <a:extLst>
              <a:ext uri="{FF2B5EF4-FFF2-40B4-BE49-F238E27FC236}">
                <a16:creationId xmlns:a16="http://schemas.microsoft.com/office/drawing/2014/main" id="{0F5840FB-CBFF-654C-B708-A1BE757C3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2pPr>
            <a:lvl3pPr>
              <a:defRPr sz="4000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3pPr>
            <a:lvl4pPr>
              <a:defRPr sz="4000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4pPr>
            <a:lvl5pPr>
              <a:defRPr sz="4000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omic Sans MS" panose="030F09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chemeClr val="bg1"/>
                </a:solidFill>
                <a:latin typeface="Arial" panose="020B0604020202020204" pitchFamily="34" charset="0"/>
              </a:rPr>
              <a:t>Steven Rudich: www.discretemath.com www.rudich.net</a:t>
            </a:r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3D018888-F9F6-224F-AAAA-E33E4D3793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6000" dirty="0"/>
              <a:t>The Mathematical Truth!</a:t>
            </a:r>
            <a:endParaRPr lang="en-US" altLang="en-US" dirty="0"/>
          </a:p>
        </p:txBody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DF044136-8386-D047-8E54-5A712C739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1" y="2239964"/>
            <a:ext cx="7772400" cy="3200400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sz="4800" dirty="0"/>
              <a:t>The Traditional Marriage Algorithm always produces a </a:t>
            </a:r>
            <a:r>
              <a:rPr lang="en-US" sz="4800" dirty="0">
                <a:solidFill>
                  <a:schemeClr val="accent2"/>
                </a:solidFill>
              </a:rPr>
              <a:t>male-optimal</a:t>
            </a:r>
            <a:r>
              <a:rPr lang="en-US" sz="4800" dirty="0"/>
              <a:t>, </a:t>
            </a:r>
            <a:r>
              <a:rPr lang="en-US" sz="4800" dirty="0">
                <a:solidFill>
                  <a:schemeClr val="folHlink"/>
                </a:solidFill>
              </a:rPr>
              <a:t>female-</a:t>
            </a:r>
            <a:r>
              <a:rPr lang="en-US" sz="4800" dirty="0" err="1">
                <a:solidFill>
                  <a:schemeClr val="folHlink"/>
                </a:solidFill>
              </a:rPr>
              <a:t>pessimal</a:t>
            </a:r>
            <a:r>
              <a:rPr lang="en-US" sz="4800" dirty="0"/>
              <a:t> pairing.</a:t>
            </a:r>
          </a:p>
        </p:txBody>
      </p:sp>
      <p:graphicFrame>
        <p:nvGraphicFramePr>
          <p:cNvPr id="145412" name="Object 2">
            <a:extLst>
              <a:ext uri="{FF2B5EF4-FFF2-40B4-BE49-F238E27FC236}">
                <a16:creationId xmlns:a16="http://schemas.microsoft.com/office/drawing/2014/main" id="{107445A3-0F39-2B4F-939E-0E83B6F682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15426" y="5268914"/>
          <a:ext cx="866775" cy="158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6" name="Clip" r:id="rId5" imgW="6178550" imgH="11309350" progId="MS_ClipArt_Gallery.2">
                  <p:embed/>
                </p:oleObj>
              </mc:Choice>
              <mc:Fallback>
                <p:oleObj name="Clip" r:id="rId5" imgW="6178550" imgH="11309350" progId="MS_ClipArt_Gallery.2">
                  <p:embed/>
                  <p:pic>
                    <p:nvPicPr>
                      <p:cNvPr id="145412" name="Object 2">
                        <a:extLst>
                          <a:ext uri="{FF2B5EF4-FFF2-40B4-BE49-F238E27FC236}">
                            <a16:creationId xmlns:a16="http://schemas.microsoft.com/office/drawing/2014/main" id="{107445A3-0F39-2B4F-939E-0E83B6F682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5426" y="5268914"/>
                        <a:ext cx="866775" cy="158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7236867"/>
      </p:ext>
    </p:extLst>
  </p:cSld>
  <p:clrMapOvr>
    <a:masterClrMapping/>
  </p:clrMapOvr>
  <p:transition advTm="29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SPEN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LAS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0" grpId="0" autoUpdateAnimBg="0"/>
      <p:bldP spid="145411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1E49FD7B-9181-E648-8D95-586EC4EB6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1" y="228600"/>
            <a:ext cx="7313613" cy="1143000"/>
          </a:xfrm>
        </p:spPr>
        <p:txBody>
          <a:bodyPr/>
          <a:lstStyle/>
          <a:p>
            <a:r>
              <a:rPr lang="en-US" altLang="en-US" dirty="0"/>
              <a:t>Graphs</a:t>
            </a:r>
          </a:p>
        </p:txBody>
      </p:sp>
      <p:grpSp>
        <p:nvGrpSpPr>
          <p:cNvPr id="155651" name="Group 3">
            <a:extLst>
              <a:ext uri="{FF2B5EF4-FFF2-40B4-BE49-F238E27FC236}">
                <a16:creationId xmlns:a16="http://schemas.microsoft.com/office/drawing/2014/main" id="{0D371942-ED6F-8647-9CC9-720793B99090}"/>
              </a:ext>
            </a:extLst>
          </p:cNvPr>
          <p:cNvGrpSpPr>
            <a:grpSpLocks/>
          </p:cNvGrpSpPr>
          <p:nvPr/>
        </p:nvGrpSpPr>
        <p:grpSpPr bwMode="auto">
          <a:xfrm>
            <a:off x="2125313" y="1607343"/>
            <a:ext cx="1143000" cy="1204913"/>
            <a:chOff x="960" y="1008"/>
            <a:chExt cx="720" cy="759"/>
          </a:xfrm>
        </p:grpSpPr>
        <p:pic>
          <p:nvPicPr>
            <p:cNvPr id="155652" name="Picture 4" descr="j0233042">
              <a:extLst>
                <a:ext uri="{FF2B5EF4-FFF2-40B4-BE49-F238E27FC236}">
                  <a16:creationId xmlns:a16="http://schemas.microsoft.com/office/drawing/2014/main" id="{A7BCA917-40C8-3C4E-8D49-E3A5502DA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008"/>
              <a:ext cx="576" cy="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653" name="Text Box 5">
              <a:extLst>
                <a:ext uri="{FF2B5EF4-FFF2-40B4-BE49-F238E27FC236}">
                  <a16:creationId xmlns:a16="http://schemas.microsoft.com/office/drawing/2014/main" id="{1CB8253E-B89E-9C44-99E9-FE5C6489A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536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Adam</a:t>
              </a:r>
            </a:p>
          </p:txBody>
        </p:sp>
      </p:grpSp>
      <p:grpSp>
        <p:nvGrpSpPr>
          <p:cNvPr id="155702" name="Group 54">
            <a:extLst>
              <a:ext uri="{FF2B5EF4-FFF2-40B4-BE49-F238E27FC236}">
                <a16:creationId xmlns:a16="http://schemas.microsoft.com/office/drawing/2014/main" id="{DC17F658-DE8B-0346-A3B1-EA48E9C250E7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2057400"/>
            <a:ext cx="4572000" cy="4038600"/>
            <a:chOff x="1680" y="1248"/>
            <a:chExt cx="2880" cy="2544"/>
          </a:xfrm>
        </p:grpSpPr>
        <p:sp>
          <p:nvSpPr>
            <p:cNvPr id="155684" name="Line 36">
              <a:extLst>
                <a:ext uri="{FF2B5EF4-FFF2-40B4-BE49-F238E27FC236}">
                  <a16:creationId xmlns:a16="http://schemas.microsoft.com/office/drawing/2014/main" id="{3F48EDD2-86AB-AF47-9CC9-4B0F4743A6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208"/>
              <a:ext cx="2688" cy="158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5" name="Line 37">
              <a:extLst>
                <a:ext uri="{FF2B5EF4-FFF2-40B4-BE49-F238E27FC236}">
                  <a16:creationId xmlns:a16="http://schemas.microsoft.com/office/drawing/2014/main" id="{96AA6BB5-E3FC-3945-9427-31793A671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792"/>
              <a:ext cx="278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6" name="Line 38">
              <a:extLst>
                <a:ext uri="{FF2B5EF4-FFF2-40B4-BE49-F238E27FC236}">
                  <a16:creationId xmlns:a16="http://schemas.microsoft.com/office/drawing/2014/main" id="{BD7D8873-63E6-AF40-BDC8-9B972F2A31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928"/>
              <a:ext cx="278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7" name="Line 39">
              <a:extLst>
                <a:ext uri="{FF2B5EF4-FFF2-40B4-BE49-F238E27FC236}">
                  <a16:creationId xmlns:a16="http://schemas.microsoft.com/office/drawing/2014/main" id="{7B948085-203B-3344-AB21-B8F465A7C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928"/>
              <a:ext cx="2736" cy="86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89" name="Line 41">
              <a:extLst>
                <a:ext uri="{FF2B5EF4-FFF2-40B4-BE49-F238E27FC236}">
                  <a16:creationId xmlns:a16="http://schemas.microsoft.com/office/drawing/2014/main" id="{4080C5AB-64BA-5A40-BFB2-007354C58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928"/>
              <a:ext cx="2832" cy="86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0" name="Line 42">
              <a:extLst>
                <a:ext uri="{FF2B5EF4-FFF2-40B4-BE49-F238E27FC236}">
                  <a16:creationId xmlns:a16="http://schemas.microsoft.com/office/drawing/2014/main" id="{21782546-B74B-024C-BD3B-D3FB4D7706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440"/>
              <a:ext cx="2688" cy="235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1" name="Line 43">
              <a:extLst>
                <a:ext uri="{FF2B5EF4-FFF2-40B4-BE49-F238E27FC236}">
                  <a16:creationId xmlns:a16="http://schemas.microsoft.com/office/drawing/2014/main" id="{709DFFDC-8D19-1C46-AF7D-028C76A40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208"/>
              <a:ext cx="2640" cy="72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2" name="Line 44">
              <a:extLst>
                <a:ext uri="{FF2B5EF4-FFF2-40B4-BE49-F238E27FC236}">
                  <a16:creationId xmlns:a16="http://schemas.microsoft.com/office/drawing/2014/main" id="{669F3667-6199-284B-94FB-3522DD02F6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440"/>
              <a:ext cx="2640" cy="14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3" name="Line 45">
              <a:extLst>
                <a:ext uri="{FF2B5EF4-FFF2-40B4-BE49-F238E27FC236}">
                  <a16:creationId xmlns:a16="http://schemas.microsoft.com/office/drawing/2014/main" id="{933D9C3B-AA65-7245-B01D-EB3AF0EAF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112"/>
              <a:ext cx="2784" cy="81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4" name="Line 46">
              <a:extLst>
                <a:ext uri="{FF2B5EF4-FFF2-40B4-BE49-F238E27FC236}">
                  <a16:creationId xmlns:a16="http://schemas.microsoft.com/office/drawing/2014/main" id="{239FE1EF-BB38-8744-BE21-A15DD0B26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112"/>
              <a:ext cx="2736" cy="168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5" name="Line 47">
              <a:extLst>
                <a:ext uri="{FF2B5EF4-FFF2-40B4-BE49-F238E27FC236}">
                  <a16:creationId xmlns:a16="http://schemas.microsoft.com/office/drawing/2014/main" id="{DBEB96B3-D608-5041-9EA0-7C3F59C7DC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440"/>
              <a:ext cx="2640" cy="67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6" name="Line 48">
              <a:extLst>
                <a:ext uri="{FF2B5EF4-FFF2-40B4-BE49-F238E27FC236}">
                  <a16:creationId xmlns:a16="http://schemas.microsoft.com/office/drawing/2014/main" id="{05D537F5-5553-2B4A-A6E7-11AEDDB3A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112"/>
              <a:ext cx="2640" cy="9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7" name="Line 49">
              <a:extLst>
                <a:ext uri="{FF2B5EF4-FFF2-40B4-BE49-F238E27FC236}">
                  <a16:creationId xmlns:a16="http://schemas.microsoft.com/office/drawing/2014/main" id="{D989CA40-692E-8F4F-BA9D-3444DE3167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248"/>
              <a:ext cx="2832" cy="254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8" name="Line 50">
              <a:extLst>
                <a:ext uri="{FF2B5EF4-FFF2-40B4-BE49-F238E27FC236}">
                  <a16:creationId xmlns:a16="http://schemas.microsoft.com/office/drawing/2014/main" id="{80B1EF39-3114-6645-974F-85A518005C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248"/>
              <a:ext cx="2880" cy="168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699" name="Line 51">
              <a:extLst>
                <a:ext uri="{FF2B5EF4-FFF2-40B4-BE49-F238E27FC236}">
                  <a16:creationId xmlns:a16="http://schemas.microsoft.com/office/drawing/2014/main" id="{F6B809E6-AB19-1E46-BB7C-9402C7551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248"/>
              <a:ext cx="2736" cy="96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700" name="Line 52">
              <a:extLst>
                <a:ext uri="{FF2B5EF4-FFF2-40B4-BE49-F238E27FC236}">
                  <a16:creationId xmlns:a16="http://schemas.microsoft.com/office/drawing/2014/main" id="{56657384-C5DF-4E4A-A783-B7C10BE72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248"/>
              <a:ext cx="2736" cy="192"/>
            </a:xfrm>
            <a:prstGeom prst="line">
              <a:avLst/>
            </a:prstGeom>
            <a:noFill/>
            <a:ln w="63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98F25E3-C30C-0E4F-9DD7-476DE4590700}"/>
              </a:ext>
            </a:extLst>
          </p:cNvPr>
          <p:cNvSpPr/>
          <p:nvPr/>
        </p:nvSpPr>
        <p:spPr>
          <a:xfrm>
            <a:off x="3782662" y="1629371"/>
            <a:ext cx="4356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D4AEF6-FE6C-2745-BC9D-A5660DB648E9}"/>
              </a:ext>
            </a:extLst>
          </p:cNvPr>
          <p:cNvSpPr/>
          <p:nvPr/>
        </p:nvSpPr>
        <p:spPr>
          <a:xfrm>
            <a:off x="8635031" y="1799629"/>
            <a:ext cx="4356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E6DC83-F68C-B440-8B54-0A7CB280BCB2}"/>
              </a:ext>
            </a:extLst>
          </p:cNvPr>
          <p:cNvSpPr/>
          <p:nvPr/>
        </p:nvSpPr>
        <p:spPr>
          <a:xfrm>
            <a:off x="3782662" y="2962871"/>
            <a:ext cx="4356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9D29BA-F4C9-8347-89DE-2925FF14C1F8}"/>
              </a:ext>
            </a:extLst>
          </p:cNvPr>
          <p:cNvSpPr/>
          <p:nvPr/>
        </p:nvSpPr>
        <p:spPr>
          <a:xfrm>
            <a:off x="3807092" y="4300835"/>
            <a:ext cx="4356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1DB95E-3B1E-C24C-B589-4CD4BD918F33}"/>
              </a:ext>
            </a:extLst>
          </p:cNvPr>
          <p:cNvSpPr/>
          <p:nvPr/>
        </p:nvSpPr>
        <p:spPr>
          <a:xfrm>
            <a:off x="3747035" y="5629872"/>
            <a:ext cx="4356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683DF1-FA70-D64F-B5AF-9DA2BAFA7106}"/>
              </a:ext>
            </a:extLst>
          </p:cNvPr>
          <p:cNvSpPr/>
          <p:nvPr/>
        </p:nvSpPr>
        <p:spPr>
          <a:xfrm>
            <a:off x="8689708" y="3014364"/>
            <a:ext cx="4356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C51261E-06A9-D244-B79E-A82AE5C3DAC4}"/>
              </a:ext>
            </a:extLst>
          </p:cNvPr>
          <p:cNvSpPr/>
          <p:nvPr/>
        </p:nvSpPr>
        <p:spPr>
          <a:xfrm>
            <a:off x="8814770" y="4229100"/>
            <a:ext cx="4356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29E1725-3952-A240-8209-E8B5F75E7162}"/>
              </a:ext>
            </a:extLst>
          </p:cNvPr>
          <p:cNvSpPr/>
          <p:nvPr/>
        </p:nvSpPr>
        <p:spPr>
          <a:xfrm>
            <a:off x="8809389" y="5610822"/>
            <a:ext cx="4356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C255A-27D5-F944-8771-3B6661222820}"/>
              </a:ext>
            </a:extLst>
          </p:cNvPr>
          <p:cNvSpPr txBox="1"/>
          <p:nvPr/>
        </p:nvSpPr>
        <p:spPr>
          <a:xfrm>
            <a:off x="5729516" y="18727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3593A1-00ED-B343-9968-9B2EA975CC9A}"/>
              </a:ext>
            </a:extLst>
          </p:cNvPr>
          <p:cNvSpPr txBox="1"/>
          <p:nvPr/>
        </p:nvSpPr>
        <p:spPr>
          <a:xfrm>
            <a:off x="5581043" y="2725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AFE1C6-3DB1-B344-A92B-E82C1EC0CC60}"/>
              </a:ext>
            </a:extLst>
          </p:cNvPr>
          <p:cNvSpPr txBox="1"/>
          <p:nvPr/>
        </p:nvSpPr>
        <p:spPr>
          <a:xfrm>
            <a:off x="6115794" y="2444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F52688-60DE-294D-9F25-E81F6E9FDDCD}"/>
              </a:ext>
            </a:extLst>
          </p:cNvPr>
          <p:cNvSpPr txBox="1"/>
          <p:nvPr/>
        </p:nvSpPr>
        <p:spPr>
          <a:xfrm>
            <a:off x="4798924" y="2709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08376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">
            <a:extLst>
              <a:ext uri="{FF2B5EF4-FFF2-40B4-BE49-F238E27FC236}">
                <a16:creationId xmlns:a16="http://schemas.microsoft.com/office/drawing/2014/main" id="{9AA79E14-3DE6-8042-B22B-6359D783E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58" y="0"/>
            <a:ext cx="8229600" cy="1143000"/>
          </a:xfrm>
        </p:spPr>
        <p:txBody>
          <a:bodyPr/>
          <a:lstStyle/>
          <a:p>
            <a:r>
              <a:rPr lang="en-US" dirty="0"/>
              <a:t>Shortest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103A2-7F0E-DC49-AD51-41A15EDA7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9" y="1320522"/>
            <a:ext cx="8539977" cy="4242080"/>
          </a:xfrm>
          <a:prstGeom prst="rect">
            <a:avLst/>
          </a:prstGeom>
        </p:spPr>
      </p:pic>
      <p:sp>
        <p:nvSpPr>
          <p:cNvPr id="5" name="TPAnswers" title="Answer Text">
            <a:extLst>
              <a:ext uri="{FF2B5EF4-FFF2-40B4-BE49-F238E27FC236}">
                <a16:creationId xmlns:a16="http://schemas.microsoft.com/office/drawing/2014/main" id="{4263EB69-FD93-8E41-9060-47F82746F22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896296" y="278850"/>
            <a:ext cx="2180904" cy="2876550"/>
          </a:xfrm>
          <a:prstGeom prst="rect">
            <a:avLst/>
          </a:prstGeom>
          <a:noFill/>
        </p:spPr>
        <p:txBody>
          <a:bodyPr vert="horz" rtlCol="0">
            <a:no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3200" dirty="0"/>
              <a:t>9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/>
              <a:t>10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/>
              <a:t>11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/>
              <a:t>13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200" dirty="0"/>
              <a:t>7.</a:t>
            </a:r>
          </a:p>
        </p:txBody>
      </p:sp>
      <p:pic>
        <p:nvPicPr>
          <p:cNvPr id="25" name="TPChart" hidden="1" title="Results Chart">
            <a:extLst>
              <a:ext uri="{FF2B5EF4-FFF2-40B4-BE49-F238E27FC236}">
                <a16:creationId xmlns:a16="http://schemas.microsoft.com/office/drawing/2014/main" id="{511F7ACF-1C3C-3641-B4E8-547C150B6BA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258" y="990600"/>
            <a:ext cx="3726742" cy="5619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812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27EAE69A-41C1-4941-89B2-17AD3CC02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0" y="2746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en-US" sz="3900">
                <a:solidFill>
                  <a:srgbClr val="3B62AF"/>
                </a:solidFill>
                <a:latin typeface="Arial" panose="020B0604020202020204" pitchFamily="34" charset="0"/>
              </a:rPr>
              <a:t>Applications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1E8C8DAC-7A14-3A4F-BBDE-4BE9B6742BD9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1744664" y="1079500"/>
            <a:ext cx="8702675" cy="4941888"/>
          </a:xfrm>
        </p:spPr>
        <p:txBody>
          <a:bodyPr vert="horz" lIns="0" tIns="0" rIns="0" bIns="0" rtlCol="0">
            <a:norm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400">
                <a:solidFill>
                  <a:srgbClr val="444444"/>
                </a:solidFill>
                <a:latin typeface="Arial" panose="020B0604020202020204" pitchFamily="34" charset="0"/>
              </a:rPr>
              <a:t>- Maps (Map Quest, Google Maps) </a:t>
            </a:r>
            <a:endParaRPr lang="en-US" altLang="en-US" sz="240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en-US" sz="2400">
                <a:solidFill>
                  <a:srgbClr val="444444"/>
                </a:solidFill>
                <a:latin typeface="Arial" panose="020B0604020202020204" pitchFamily="34" charset="0"/>
              </a:rPr>
              <a:t>- Routing Systems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3B94A5C2-2A19-8E4B-82EB-FECF28FEF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4" y="2452688"/>
            <a:ext cx="3413125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>
            <a:extLst>
              <a:ext uri="{FF2B5EF4-FFF2-40B4-BE49-F238E27FC236}">
                <a16:creationId xmlns:a16="http://schemas.microsoft.com/office/drawing/2014/main" id="{21B7687C-B7E9-9A48-B5F3-F76D9BDF1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2" y="1848024"/>
            <a:ext cx="4168775" cy="453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653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C333F-EE87-5B42-B0FB-CBEBA4FCA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336550"/>
            <a:ext cx="7562850" cy="60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9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BFC33B10-4E61-0F4C-A3AC-23694C6972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5" y="274320"/>
            <a:ext cx="8698230" cy="82296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0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7247A3DC-8F52-5546-A71E-F722A64B7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2990"/>
            <a:ext cx="8229600" cy="469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91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0813B663-4B11-EA4D-B106-E6A2E9000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5" y="274320"/>
            <a:ext cx="8698230" cy="82296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0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5363" name="Picture 5">
            <a:extLst>
              <a:ext uri="{FF2B5EF4-FFF2-40B4-BE49-F238E27FC236}">
                <a16:creationId xmlns:a16="http://schemas.microsoft.com/office/drawing/2014/main" id="{7A620123-84E5-B745-9E5A-FE1FCD5EC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40" y="754380"/>
            <a:ext cx="7912418" cy="408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89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06AED0CD-19BE-DC47-A87B-6EC1BDAF5E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5" y="274320"/>
            <a:ext cx="8698230" cy="82296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0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1E402FB1-9290-4140-AABB-789584D6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60" y="908685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910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B397E8A2-66CF-0549-BA7F-3647613DB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5" y="274320"/>
            <a:ext cx="8698230" cy="82296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0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7411" name="Picture 5">
            <a:extLst>
              <a:ext uri="{FF2B5EF4-FFF2-40B4-BE49-F238E27FC236}">
                <a16:creationId xmlns:a16="http://schemas.microsoft.com/office/drawing/2014/main" id="{D28B2490-5E9D-0B44-8E0F-7D530C3D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60" y="960120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96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40BAA-7A55-1B45-871B-88CC15D2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54FD-892F-8A43-B4C6-0C9CBB53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3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Computer science is the study of algorithms</a:t>
            </a:r>
            <a:r>
              <a:rPr lang="en-US" altLang="en-US" sz="3600" dirty="0">
                <a:ea typeface="ＭＳ Ｐゴシック" panose="020B0600070205080204" pitchFamily="34" charset="-128"/>
              </a:rPr>
              <a:t>, including:</a:t>
            </a:r>
          </a:p>
          <a:p>
            <a:pPr lvl="1"/>
            <a:r>
              <a:rPr lang="en-US" altLang="en-US" sz="3600" dirty="0">
                <a:ea typeface="ＭＳ Ｐゴシック" panose="020B0600070205080204" pitchFamily="34" charset="-128"/>
              </a:rPr>
              <a:t>Their formal and mathematical properties</a:t>
            </a:r>
          </a:p>
          <a:p>
            <a:pPr lvl="1"/>
            <a:r>
              <a:rPr lang="en-US" altLang="en-US" sz="3600" dirty="0">
                <a:ea typeface="ＭＳ Ｐゴシック" panose="020B0600070205080204" pitchFamily="34" charset="-128"/>
              </a:rPr>
              <a:t>Their linguistic realizations</a:t>
            </a:r>
          </a:p>
          <a:p>
            <a:pPr lvl="1"/>
            <a:r>
              <a:rPr lang="en-US" altLang="en-US" sz="3600" dirty="0">
                <a:ea typeface="ＭＳ Ｐゴシック" panose="020B0600070205080204" pitchFamily="34" charset="-128"/>
              </a:rPr>
              <a:t>Their hardware realizations</a:t>
            </a:r>
          </a:p>
          <a:p>
            <a:pPr lvl="1"/>
            <a:r>
              <a:rPr lang="en-US" altLang="en-US" sz="3600" dirty="0">
                <a:ea typeface="ＭＳ Ｐゴシック" panose="020B0600070205080204" pitchFamily="34" charset="-128"/>
              </a:rPr>
              <a:t>Their applications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243A5-12FE-A547-9358-4A381263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7445DFD2-00A7-2E4E-B7AA-59F4DDD9F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5" y="274320"/>
            <a:ext cx="8698230" cy="82296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0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8435" name="Picture 5">
            <a:extLst>
              <a:ext uri="{FF2B5EF4-FFF2-40B4-BE49-F238E27FC236}">
                <a16:creationId xmlns:a16="http://schemas.microsoft.com/office/drawing/2014/main" id="{7EB88752-8830-9545-A7AB-B1F11AD0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908685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42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877356B-BD35-454B-BF3D-B05D224D8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5" y="274320"/>
            <a:ext cx="8698230" cy="82296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0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19459" name="Picture 5">
            <a:extLst>
              <a:ext uri="{FF2B5EF4-FFF2-40B4-BE49-F238E27FC236}">
                <a16:creationId xmlns:a16="http://schemas.microsoft.com/office/drawing/2014/main" id="{0A0F3222-DD87-A046-86CC-A969C131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908685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04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40BFA455-0BC2-9542-896E-9049B0FA2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5" y="274320"/>
            <a:ext cx="8698230" cy="82296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0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5357C428-1FF2-F949-B336-5BE4F034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28" y="1071563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58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DE951824-5CC1-824F-A188-51CBF87F5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5" y="274320"/>
            <a:ext cx="8698230" cy="82296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0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21507" name="Picture 5">
            <a:extLst>
              <a:ext uri="{FF2B5EF4-FFF2-40B4-BE49-F238E27FC236}">
                <a16:creationId xmlns:a16="http://schemas.microsoft.com/office/drawing/2014/main" id="{B101318A-38DF-7E4E-8D2A-85F444599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895" y="1071563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23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B2174ECE-3959-C144-A4E9-A8620DAD4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5" y="274320"/>
            <a:ext cx="8698230" cy="82296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0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22531" name="Picture 5">
            <a:extLst>
              <a:ext uri="{FF2B5EF4-FFF2-40B4-BE49-F238E27FC236}">
                <a16:creationId xmlns:a16="http://schemas.microsoft.com/office/drawing/2014/main" id="{5E3DCAC7-2E47-EF4E-9CAF-8F187E9F5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28" y="1071563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126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BFE60773-39D9-7244-B5D5-14032DF981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885" y="274320"/>
            <a:ext cx="8698230" cy="82296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sz="3870">
                <a:solidFill>
                  <a:srgbClr val="3B62AF"/>
                </a:solidFill>
                <a:latin typeface="Arial" charset="0"/>
              </a:rPr>
              <a:t>Dijkstra Animated Example</a:t>
            </a:r>
          </a:p>
        </p:txBody>
      </p:sp>
      <p:pic>
        <p:nvPicPr>
          <p:cNvPr id="23555" name="Picture 5">
            <a:extLst>
              <a:ext uri="{FF2B5EF4-FFF2-40B4-BE49-F238E27FC236}">
                <a16:creationId xmlns:a16="http://schemas.microsoft.com/office/drawing/2014/main" id="{3FBA87E4-72B3-AE48-A24C-9B9711F97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28" y="1071563"/>
            <a:ext cx="824674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696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F942-B60A-CF4C-8BB7-D2FC60EB3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would this algorithm always provide the correct answer?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4CB5A-FCF7-9749-A972-A56488A48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will learn to prove this in an algorithms course</a:t>
            </a:r>
          </a:p>
        </p:txBody>
      </p:sp>
    </p:spTree>
    <p:extLst>
      <p:ext uri="{BB962C8B-B14F-4D97-AF65-F5344CB8AC3E}">
        <p14:creationId xmlns:p14="http://schemas.microsoft.com/office/powerpoint/2010/main" val="1492487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6" name="Text Box 2">
            <a:extLst>
              <a:ext uri="{FF2B5EF4-FFF2-40B4-BE49-F238E27FC236}">
                <a16:creationId xmlns:a16="http://schemas.microsoft.com/office/drawing/2014/main" id="{05A6B026-3E63-7F4B-8570-894A75DCE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146051"/>
            <a:ext cx="4594634" cy="119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699" tIns="45351" rIns="90699" bIns="45351">
            <a:spAutoFit/>
          </a:bodyPr>
          <a:lstStyle/>
          <a:p>
            <a:pPr>
              <a:defRPr/>
            </a:pPr>
            <a:r>
              <a:rPr lang="en-US" sz="7200" dirty="0">
                <a:solidFill>
                  <a:srgbClr val="EAEAEA"/>
                </a:solidFill>
                <a:latin typeface="Arial" charset="0"/>
                <a:ea typeface="ＭＳ Ｐゴシック" charset="0"/>
              </a:rPr>
              <a:t>Databases</a:t>
            </a:r>
          </a:p>
        </p:txBody>
      </p:sp>
      <p:sp>
        <p:nvSpPr>
          <p:cNvPr id="1117187" name="Text Box 3">
            <a:extLst>
              <a:ext uri="{FF2B5EF4-FFF2-40B4-BE49-F238E27FC236}">
                <a16:creationId xmlns:a16="http://schemas.microsoft.com/office/drawing/2014/main" id="{04AD89AE-553A-7F45-BB3E-65A6C9CAC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2735264"/>
            <a:ext cx="6555107" cy="101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699" tIns="45351" rIns="90699" bIns="45351"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rgbClr val="EAEAEA"/>
                </a:solidFill>
                <a:latin typeface="Arial" charset="0"/>
                <a:ea typeface="ＭＳ Ｐゴシック" charset="0"/>
              </a:rPr>
              <a:t>Computer Security</a:t>
            </a:r>
          </a:p>
        </p:txBody>
      </p:sp>
      <p:sp>
        <p:nvSpPr>
          <p:cNvPr id="1117188" name="Text Box 4">
            <a:extLst>
              <a:ext uri="{FF2B5EF4-FFF2-40B4-BE49-F238E27FC236}">
                <a16:creationId xmlns:a16="http://schemas.microsoft.com/office/drawing/2014/main" id="{897371AE-41F8-2540-93D7-64EBC031C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638551"/>
            <a:ext cx="5088358" cy="707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699" tIns="45351" rIns="90699" bIns="45351"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EAEAEA"/>
                </a:solidFill>
                <a:latin typeface="Arial" charset="0"/>
                <a:ea typeface="ＭＳ Ｐゴシック" charset="0"/>
              </a:rPr>
              <a:t>Software Engineering</a:t>
            </a:r>
          </a:p>
        </p:txBody>
      </p:sp>
      <p:sp>
        <p:nvSpPr>
          <p:cNvPr id="1117189" name="Text Box 5">
            <a:extLst>
              <a:ext uri="{FF2B5EF4-FFF2-40B4-BE49-F238E27FC236}">
                <a16:creationId xmlns:a16="http://schemas.microsoft.com/office/drawing/2014/main" id="{113ED6E6-0640-684E-9BC6-ED7BA2749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19601"/>
            <a:ext cx="4633106" cy="707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699" tIns="45351" rIns="90699" bIns="45351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EAEAEA"/>
                </a:solidFill>
                <a:latin typeface="Arial" charset="0"/>
                <a:ea typeface="ＭＳ Ｐゴシック" charset="0"/>
              </a:rPr>
              <a:t>Computer Graphics</a:t>
            </a:r>
          </a:p>
        </p:txBody>
      </p:sp>
      <p:sp>
        <p:nvSpPr>
          <p:cNvPr id="1117191" name="Text Box 7">
            <a:extLst>
              <a:ext uri="{FF2B5EF4-FFF2-40B4-BE49-F238E27FC236}">
                <a16:creationId xmlns:a16="http://schemas.microsoft.com/office/drawing/2014/main" id="{F11B1F7E-8B19-4A47-9540-B2F958FB9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-3175"/>
            <a:ext cx="3645656" cy="922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699" tIns="45351" rIns="90699" bIns="45351">
            <a:spAutoFit/>
          </a:bodyPr>
          <a:lstStyle/>
          <a:p>
            <a:pPr>
              <a:defRPr/>
            </a:pPr>
            <a:r>
              <a:rPr lang="en-US" sz="5400">
                <a:solidFill>
                  <a:srgbClr val="EAEAEA"/>
                </a:solidFill>
                <a:latin typeface="Arial" charset="0"/>
                <a:ea typeface="ＭＳ Ｐゴシック" charset="0"/>
              </a:rPr>
              <a:t>Networking</a:t>
            </a:r>
          </a:p>
        </p:txBody>
      </p:sp>
      <p:sp>
        <p:nvSpPr>
          <p:cNvPr id="1117192" name="Text Box 8">
            <a:extLst>
              <a:ext uri="{FF2B5EF4-FFF2-40B4-BE49-F238E27FC236}">
                <a16:creationId xmlns:a16="http://schemas.microsoft.com/office/drawing/2014/main" id="{8730851C-CCF5-D640-B3A9-445E780E0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1" y="1211263"/>
            <a:ext cx="5660631" cy="830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699" tIns="45351" rIns="90699" bIns="45351">
            <a:spAutoFit/>
          </a:bodyPr>
          <a:lstStyle/>
          <a:p>
            <a:pPr>
              <a:defRPr/>
            </a:pPr>
            <a:r>
              <a:rPr lang="en-US" sz="4800">
                <a:solidFill>
                  <a:srgbClr val="EAEAEA"/>
                </a:solidFill>
                <a:latin typeface="Arial" charset="0"/>
                <a:ea typeface="ＭＳ Ｐゴシック" charset="0"/>
              </a:rPr>
              <a:t>Distributed Systems</a:t>
            </a:r>
          </a:p>
        </p:txBody>
      </p:sp>
      <p:sp>
        <p:nvSpPr>
          <p:cNvPr id="1117193" name="Text Box 9">
            <a:extLst>
              <a:ext uri="{FF2B5EF4-FFF2-40B4-BE49-F238E27FC236}">
                <a16:creationId xmlns:a16="http://schemas.microsoft.com/office/drawing/2014/main" id="{D42D83E5-5383-724F-967D-34A91C5A6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28763"/>
            <a:ext cx="7848600" cy="17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699" tIns="45351" rIns="90699" bIns="45351">
            <a:spAutoFit/>
          </a:bodyPr>
          <a:lstStyle/>
          <a:p>
            <a:pPr algn="ctr">
              <a:defRPr/>
            </a:pPr>
            <a:r>
              <a:rPr lang="en-US" sz="5400" dirty="0">
                <a:latin typeface="Arial" charset="0"/>
                <a:ea typeface="ＭＳ Ｐゴシック" charset="0"/>
              </a:rPr>
              <a:t>Search Engines and </a:t>
            </a:r>
          </a:p>
          <a:p>
            <a:pPr algn="ctr">
              <a:defRPr/>
            </a:pPr>
            <a:r>
              <a:rPr lang="en-US" sz="5400" dirty="0">
                <a:latin typeface="Arial" charset="0"/>
                <a:ea typeface="ＭＳ Ｐゴシック" charset="0"/>
              </a:rPr>
              <a:t>Information Retrieval</a:t>
            </a:r>
          </a:p>
        </p:txBody>
      </p:sp>
      <p:sp>
        <p:nvSpPr>
          <p:cNvPr id="1117194" name="Rectangle 10">
            <a:extLst>
              <a:ext uri="{FF2B5EF4-FFF2-40B4-BE49-F238E27FC236}">
                <a16:creationId xmlns:a16="http://schemas.microsoft.com/office/drawing/2014/main" id="{6ECC6452-7746-FA44-952D-F5062582B22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76834" y="3876031"/>
            <a:ext cx="7405366" cy="2057400"/>
          </a:xfrm>
        </p:spPr>
        <p:txBody>
          <a:bodyPr/>
          <a:lstStyle/>
          <a:p>
            <a:pPr marL="340128" indent="-340128">
              <a:lnSpc>
                <a:spcPct val="120000"/>
              </a:lnSpc>
              <a:defRPr/>
            </a:pPr>
            <a:r>
              <a:rPr lang="en-US" sz="2000" b="1" dirty="0">
                <a:latin typeface="Arial"/>
                <a:cs typeface="Arial"/>
              </a:rPr>
              <a:t>Torsten Suel</a:t>
            </a:r>
          </a:p>
          <a:p>
            <a:pPr marL="340128" indent="-340128">
              <a:lnSpc>
                <a:spcPct val="120000"/>
              </a:lnSpc>
              <a:defRPr/>
            </a:pPr>
            <a:r>
              <a:rPr lang="en-US" sz="1800" b="1" dirty="0">
                <a:latin typeface="Arial"/>
                <a:cs typeface="Arial"/>
              </a:rPr>
              <a:t>CSE Department</a:t>
            </a:r>
          </a:p>
          <a:p>
            <a:pPr marL="340128" indent="-340128">
              <a:defRPr/>
            </a:pPr>
            <a:r>
              <a:rPr lang="en-US" sz="1800" b="1" dirty="0">
                <a:latin typeface="Arial"/>
                <a:cs typeface="Arial"/>
              </a:rPr>
              <a:t>NYU </a:t>
            </a:r>
            <a:r>
              <a:rPr lang="en-US" sz="1800" b="1" dirty="0" err="1">
                <a:latin typeface="Arial"/>
                <a:cs typeface="Arial"/>
              </a:rPr>
              <a:t>Tandon</a:t>
            </a:r>
            <a:endParaRPr lang="en-US" sz="1800" b="1" dirty="0">
              <a:latin typeface="Arial"/>
              <a:cs typeface="Arial"/>
            </a:endParaRPr>
          </a:p>
          <a:p>
            <a:pPr marL="340128" indent="-340128">
              <a:defRPr/>
            </a:pPr>
            <a:r>
              <a:rPr lang="en-US" sz="1800" b="1" dirty="0" err="1">
                <a:latin typeface="Arial"/>
                <a:cs typeface="Arial"/>
              </a:rPr>
              <a:t>torsten.suel@nyu.edu</a:t>
            </a:r>
            <a:endParaRPr lang="en-US" sz="1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4777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5" name="Rectangle 3">
            <a:extLst>
              <a:ext uri="{FF2B5EF4-FFF2-40B4-BE49-F238E27FC236}">
                <a16:creationId xmlns:a16="http://schemas.microsoft.com/office/drawing/2014/main" id="{5FA7A04D-52D5-F845-8EB6-F18829534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0"/>
            <a:ext cx="2843501" cy="646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28" tIns="45664" rIns="91328" bIns="45664">
            <a:spAutoFit/>
          </a:bodyPr>
          <a:lstStyle/>
          <a:p>
            <a:pPr>
              <a:defRPr/>
            </a:pPr>
            <a:r>
              <a:rPr lang="en-US" sz="3600" dirty="0">
                <a:latin typeface="Arial" charset="0"/>
                <a:ea typeface="ＭＳ Ｐゴシック" charset="0"/>
              </a:rPr>
              <a:t>Web Search:</a:t>
            </a:r>
          </a:p>
        </p:txBody>
      </p:sp>
      <p:sp>
        <p:nvSpPr>
          <p:cNvPr id="1129476" name="Line 4">
            <a:extLst>
              <a:ext uri="{FF2B5EF4-FFF2-40B4-BE49-F238E27FC236}">
                <a16:creationId xmlns:a16="http://schemas.microsoft.com/office/drawing/2014/main" id="{B282EFA1-34DF-D948-BBAA-05A2E9C6B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584200"/>
            <a:ext cx="2590800" cy="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699" tIns="45351" rIns="90699" bIns="45351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129477" name="Rectangle 5">
            <a:extLst>
              <a:ext uri="{FF2B5EF4-FFF2-40B4-BE49-F238E27FC236}">
                <a16:creationId xmlns:a16="http://schemas.microsoft.com/office/drawing/2014/main" id="{0C79FDF6-B143-D742-A61B-6131C6E77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25" y="168276"/>
            <a:ext cx="4749792" cy="144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28" tIns="45664" rIns="91328" bIns="45664">
            <a:spAutoFit/>
          </a:bodyPr>
          <a:lstStyle/>
          <a:p>
            <a:pPr>
              <a:lnSpc>
                <a:spcPct val="110000"/>
              </a:lnSpc>
              <a:buClr>
                <a:srgbClr val="FF0033"/>
              </a:buClr>
              <a:buFontTx/>
              <a:buChar char="•"/>
              <a:defRPr/>
            </a:pPr>
            <a:r>
              <a:rPr lang="en-US" sz="2000">
                <a:latin typeface="Arial" charset="0"/>
                <a:ea typeface="ＭＳ Ｐゴシック" charset="0"/>
              </a:rPr>
              <a:t> type in some words</a:t>
            </a:r>
          </a:p>
          <a:p>
            <a:pPr>
              <a:lnSpc>
                <a:spcPct val="110000"/>
              </a:lnSpc>
              <a:buClr>
                <a:srgbClr val="FF0033"/>
              </a:buClr>
              <a:buFontTx/>
              <a:buChar char="•"/>
              <a:defRPr/>
            </a:pPr>
            <a:r>
              <a:rPr lang="en-US" sz="2000">
                <a:latin typeface="Arial" charset="0"/>
                <a:ea typeface="ＭＳ Ｐゴシック" charset="0"/>
              </a:rPr>
              <a:t> get back results          </a:t>
            </a:r>
            <a:r>
              <a:rPr lang="en-US" sz="1600">
                <a:latin typeface="Arial" charset="0"/>
                <a:ea typeface="ＭＳ Ｐゴシック" charset="0"/>
              </a:rPr>
              <a:t>(usually 10 at a time)</a:t>
            </a:r>
          </a:p>
          <a:p>
            <a:pPr>
              <a:lnSpc>
                <a:spcPct val="110000"/>
              </a:lnSpc>
              <a:buClr>
                <a:srgbClr val="FF0033"/>
              </a:buClr>
              <a:buFontTx/>
              <a:buChar char="•"/>
              <a:defRPr/>
            </a:pPr>
            <a:r>
              <a:rPr lang="en-US" sz="2000">
                <a:latin typeface="Arial" charset="0"/>
                <a:ea typeface="ＭＳ Ｐゴシック" charset="0"/>
              </a:rPr>
              <a:t> hopefully good results among these</a:t>
            </a:r>
          </a:p>
          <a:p>
            <a:pPr>
              <a:lnSpc>
                <a:spcPct val="110000"/>
              </a:lnSpc>
              <a:buClr>
                <a:srgbClr val="FF0033"/>
              </a:buClr>
              <a:buFontTx/>
              <a:buChar char="•"/>
              <a:defRPr/>
            </a:pPr>
            <a:r>
              <a:rPr lang="en-US" sz="2000">
                <a:latin typeface="Arial" charset="0"/>
                <a:ea typeface="ＭＳ Ｐゴシック" charset="0"/>
              </a:rPr>
              <a:t> if not, change your query, try again</a:t>
            </a:r>
            <a:endParaRPr lang="en-US" i="1">
              <a:latin typeface="Arial" charset="0"/>
              <a:ea typeface="ＭＳ Ｐゴシック" charset="0"/>
            </a:endParaRPr>
          </a:p>
        </p:txBody>
      </p:sp>
      <p:sp>
        <p:nvSpPr>
          <p:cNvPr id="1129478" name="Line 6">
            <a:extLst>
              <a:ext uri="{FF2B5EF4-FFF2-40B4-BE49-F238E27FC236}">
                <a16:creationId xmlns:a16="http://schemas.microsoft.com/office/drawing/2014/main" id="{23DC5DA0-9003-954F-A549-49EB96356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828800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699" tIns="45351" rIns="90699" bIns="45351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pic>
        <p:nvPicPr>
          <p:cNvPr id="149509" name="Picture 1" descr="Screen Shot 2017-05-04 at 2.31.39 PM.png">
            <a:extLst>
              <a:ext uri="{FF2B5EF4-FFF2-40B4-BE49-F238E27FC236}">
                <a16:creationId xmlns:a16="http://schemas.microsoft.com/office/drawing/2014/main" id="{7BD49AEC-F581-4843-9234-47E97B80A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4" y="1905000"/>
            <a:ext cx="791368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614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>
            <a:extLst>
              <a:ext uri="{FF2B5EF4-FFF2-40B4-BE49-F238E27FC236}">
                <a16:creationId xmlns:a16="http://schemas.microsoft.com/office/drawing/2014/main" id="{C84811C2-2EFF-C646-AC80-E43D0F935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3" y="1076325"/>
            <a:ext cx="3757612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043" tIns="43523" rIns="87043" bIns="43523">
            <a:spAutoFit/>
          </a:bodyPr>
          <a:lstStyle/>
          <a:p>
            <a:pPr defTabSz="864708">
              <a:defRPr/>
            </a:pPr>
            <a:r>
              <a:rPr lang="en-US" sz="30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Text View of the Web:</a:t>
            </a:r>
          </a:p>
        </p:txBody>
      </p:sp>
      <p:sp>
        <p:nvSpPr>
          <p:cNvPr id="547846" name="Text Box 6">
            <a:extLst>
              <a:ext uri="{FF2B5EF4-FFF2-40B4-BE49-F238E27FC236}">
                <a16:creationId xmlns:a16="http://schemas.microsoft.com/office/drawing/2014/main" id="{7365E3F0-EF1B-1F4F-9655-37443F973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9" y="2143125"/>
            <a:ext cx="3495675" cy="362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443" tIns="43230" rIns="86443" bIns="43230">
            <a:spAutoFit/>
          </a:bodyPr>
          <a:lstStyle>
            <a:lvl1pPr defTabSz="950913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50913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50913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50913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50913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300">
                <a:solidFill>
                  <a:srgbClr val="000000"/>
                </a:solidFill>
              </a:rPr>
              <a:t> - billions of pages of text</a:t>
            </a:r>
          </a:p>
          <a:p>
            <a:endParaRPr lang="en-US" altLang="en-US" sz="2300">
              <a:solidFill>
                <a:srgbClr val="000000"/>
              </a:solidFill>
            </a:endParaRPr>
          </a:p>
          <a:p>
            <a:r>
              <a:rPr lang="en-US" altLang="en-US" sz="2300">
                <a:solidFill>
                  <a:srgbClr val="000000"/>
                </a:solidFill>
              </a:rPr>
              <a:t> - with html markup</a:t>
            </a:r>
          </a:p>
          <a:p>
            <a:r>
              <a:rPr lang="en-US" altLang="en-US" sz="2300">
                <a:solidFill>
                  <a:srgbClr val="000000"/>
                </a:solidFill>
              </a:rPr>
              <a:t> - and flash, javascript, etc</a:t>
            </a:r>
          </a:p>
          <a:p>
            <a:r>
              <a:rPr lang="en-US" altLang="en-US" sz="2300">
                <a:solidFill>
                  <a:srgbClr val="000000"/>
                </a:solidFill>
              </a:rPr>
              <a:t> - and images, audio, etc</a:t>
            </a:r>
          </a:p>
          <a:p>
            <a:r>
              <a:rPr lang="en-US" altLang="en-US" sz="2300">
                <a:solidFill>
                  <a:srgbClr val="000000"/>
                </a:solidFill>
              </a:rPr>
              <a:t> - and cgi</a:t>
            </a:r>
          </a:p>
          <a:p>
            <a:r>
              <a:rPr lang="en-US" altLang="en-US" sz="2300">
                <a:solidFill>
                  <a:srgbClr val="000000"/>
                </a:solidFill>
              </a:rPr>
              <a:t> - and database backends</a:t>
            </a:r>
          </a:p>
          <a:p>
            <a:endParaRPr lang="en-US" altLang="en-US" sz="2300">
              <a:solidFill>
                <a:srgbClr val="000000"/>
              </a:solidFill>
            </a:endParaRPr>
          </a:p>
          <a:p>
            <a:r>
              <a:rPr lang="en-US" altLang="en-US" sz="2300">
                <a:solidFill>
                  <a:srgbClr val="000000"/>
                </a:solidFill>
              </a:rPr>
              <a:t> - but basically, text</a:t>
            </a:r>
          </a:p>
          <a:p>
            <a:r>
              <a:rPr lang="en-US" altLang="en-US" sz="2300">
                <a:solidFill>
                  <a:srgbClr val="000000"/>
                </a:solidFill>
              </a:rPr>
              <a:t> - “pages” or “documents”</a:t>
            </a:r>
          </a:p>
        </p:txBody>
      </p:sp>
      <p:pic>
        <p:nvPicPr>
          <p:cNvPr id="155651" name="Picture 7" descr="6">
            <a:extLst>
              <a:ext uri="{FF2B5EF4-FFF2-40B4-BE49-F238E27FC236}">
                <a16:creationId xmlns:a16="http://schemas.microsoft.com/office/drawing/2014/main" id="{2227D46B-8867-EC48-9475-DBE56059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1" y="2000251"/>
            <a:ext cx="4710113" cy="392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42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">
            <a:extLst>
              <a:ext uri="{FF2B5EF4-FFF2-40B4-BE49-F238E27FC236}">
                <a16:creationId xmlns:a16="http://schemas.microsoft.com/office/drawing/2014/main" id="{5505D65C-A31D-D348-BCD7-2F50A5BB4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we do as Computer Scientists</a:t>
            </a:r>
          </a:p>
        </p:txBody>
      </p:sp>
      <p:sp>
        <p:nvSpPr>
          <p:cNvPr id="3" name="TPAnswers" title="Answer Text">
            <a:extLst>
              <a:ext uri="{FF2B5EF4-FFF2-40B4-BE49-F238E27FC236}">
                <a16:creationId xmlns:a16="http://schemas.microsoft.com/office/drawing/2014/main" id="{08746D45-7DAE-E946-8917-C81C359B265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6858000" cy="305752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3600" dirty="0"/>
              <a:t>Design algorithms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Implement algorithms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Deploy algorithms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All of the above</a:t>
            </a:r>
          </a:p>
        </p:txBody>
      </p:sp>
      <p:pic>
        <p:nvPicPr>
          <p:cNvPr id="27" name="TPChart" hidden="1" title="Results Chart">
            <a:extLst>
              <a:ext uri="{FF2B5EF4-FFF2-40B4-BE49-F238E27FC236}">
                <a16:creationId xmlns:a16="http://schemas.microsoft.com/office/drawing/2014/main" id="{EE11B4CF-CD72-F847-8478-B6039128CCA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17" y="1600200"/>
            <a:ext cx="4572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F405D9-3E21-DC48-83A8-8781ACA52477}"/>
              </a:ext>
            </a:extLst>
          </p:cNvPr>
          <p:cNvSpPr txBox="1"/>
          <p:nvPr/>
        </p:nvSpPr>
        <p:spPr>
          <a:xfrm>
            <a:off x="457200" y="4657725"/>
            <a:ext cx="56397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design, implement and deploy efficient and correct algorithms. 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67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>
            <a:extLst>
              <a:ext uri="{FF2B5EF4-FFF2-40B4-BE49-F238E27FC236}">
                <a16:creationId xmlns:a16="http://schemas.microsoft.com/office/drawing/2014/main" id="{DE61F163-9128-1346-B113-0A71CF8EB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4" y="1076325"/>
            <a:ext cx="3915359" cy="5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118" tIns="43560" rIns="87118" bIns="43560">
            <a:spAutoFit/>
          </a:bodyPr>
          <a:lstStyle/>
          <a:p>
            <a:pPr defTabSz="865455">
              <a:defRPr/>
            </a:pPr>
            <a:r>
              <a:rPr lang="en-US" sz="30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Graph View of the Web:</a:t>
            </a:r>
          </a:p>
        </p:txBody>
      </p:sp>
      <p:grpSp>
        <p:nvGrpSpPr>
          <p:cNvPr id="157699" name="Group 4">
            <a:extLst>
              <a:ext uri="{FF2B5EF4-FFF2-40B4-BE49-F238E27FC236}">
                <a16:creationId xmlns:a16="http://schemas.microsoft.com/office/drawing/2014/main" id="{7A0C06E3-AF1F-C34A-BF6E-281401BC5DAE}"/>
              </a:ext>
            </a:extLst>
          </p:cNvPr>
          <p:cNvGrpSpPr>
            <a:grpSpLocks/>
          </p:cNvGrpSpPr>
          <p:nvPr/>
        </p:nvGrpSpPr>
        <p:grpSpPr bwMode="auto">
          <a:xfrm>
            <a:off x="3546410" y="2244594"/>
            <a:ext cx="6138766" cy="4006915"/>
            <a:chOff x="5211763" y="2967038"/>
            <a:chExt cx="4648200" cy="414496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19A0C21A-2944-5B4D-BFCA-86BE444CA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763" y="4348692"/>
              <a:ext cx="761278" cy="89290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Line 3">
              <a:extLst>
                <a:ext uri="{FF2B5EF4-FFF2-40B4-BE49-F238E27FC236}">
                  <a16:creationId xmlns:a16="http://schemas.microsoft.com/office/drawing/2014/main" id="{E8F29C44-C2D6-6846-B4CC-7D7C1879C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1763" y="4510355"/>
              <a:ext cx="676904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Line 4">
              <a:extLst>
                <a:ext uri="{FF2B5EF4-FFF2-40B4-BE49-F238E27FC236}">
                  <a16:creationId xmlns:a16="http://schemas.microsoft.com/office/drawing/2014/main" id="{73ABE30C-9936-C74C-850A-A410910A7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1763" y="4591186"/>
              <a:ext cx="676904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6131AA33-A65F-3D47-8729-F21D107F1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1763" y="4754729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8B1B98CD-731C-A042-95AF-73CE6DAAD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1763" y="4835560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5FB702D5-A87B-C245-8E9B-067B5B370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1763" y="4918272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C5A7A9BB-7F71-6340-9521-0098AB0958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1763" y="4999104"/>
              <a:ext cx="676904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4C90B6C2-9F70-CB4D-80E9-85A674D48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9256" y="4673897"/>
              <a:ext cx="253120" cy="24437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DBA4EEED-3DF7-8841-913B-F143C9F29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1763" y="5079934"/>
              <a:ext cx="676904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F6AB925E-C67A-604D-B001-D7A274A0FE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1763" y="4673897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11997382-5509-D24B-93B1-D5F50E8BB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9256" y="4754729"/>
              <a:ext cx="168747" cy="163542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29C14A1E-287F-BA4D-A986-B9C06B8C8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183" y="2967038"/>
              <a:ext cx="757442" cy="89290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9EEEA087-86E0-9248-9A44-6818EB159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6183" y="3128701"/>
              <a:ext cx="673069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46E42A5A-70E0-2D45-91CD-8789616DBD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6183" y="3209533"/>
              <a:ext cx="673069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DD156CE9-A2FA-FE4E-9624-03A3E378E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6183" y="3374955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0100B585-91FE-9642-8DD7-44759A056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6183" y="3455786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FD3D2E68-A035-0844-B0FC-7F49E0559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6183" y="3534738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35BB50BB-F997-EF48-970A-7843CED8C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6183" y="3615570"/>
              <a:ext cx="673069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862C41C4-A50C-5D4E-B81B-D137363E1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1759" y="3292244"/>
              <a:ext cx="255037" cy="24249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45950B23-C552-3B43-B6C8-7EDF07D88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6183" y="3698281"/>
              <a:ext cx="673069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66F21D8F-18D6-9C48-B815-FC01C0D70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6183" y="3292244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F2454D7E-B227-E74D-93BE-9275C3912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1759" y="3374955"/>
              <a:ext cx="170664" cy="159783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07BFACD5-AFF6-F84F-AEC7-677C43FB9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6768" y="4187030"/>
              <a:ext cx="763195" cy="89290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62656B67-AFC2-9F48-B599-7D6B69E26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6768" y="4348692"/>
              <a:ext cx="676904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6687893A-BE39-044D-99E4-FDED4B9C7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6768" y="4429523"/>
              <a:ext cx="676904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Line 27">
              <a:extLst>
                <a:ext uri="{FF2B5EF4-FFF2-40B4-BE49-F238E27FC236}">
                  <a16:creationId xmlns:a16="http://schemas.microsoft.com/office/drawing/2014/main" id="{4F2EEF67-5B96-4745-B03A-B7F1FF737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6768" y="4591186"/>
              <a:ext cx="255038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Line 28">
              <a:extLst>
                <a:ext uri="{FF2B5EF4-FFF2-40B4-BE49-F238E27FC236}">
                  <a16:creationId xmlns:a16="http://schemas.microsoft.com/office/drawing/2014/main" id="{A06C1C51-0046-1346-8042-4DAB0FE5AF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6768" y="4673897"/>
              <a:ext cx="255038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2F1970F2-20F3-3148-BD4C-5E44A187F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6768" y="4754729"/>
              <a:ext cx="255038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Line 30">
              <a:extLst>
                <a:ext uri="{FF2B5EF4-FFF2-40B4-BE49-F238E27FC236}">
                  <a16:creationId xmlns:a16="http://schemas.microsoft.com/office/drawing/2014/main" id="{22B91A6B-B388-474A-84A4-9549AA9DD9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6768" y="4835560"/>
              <a:ext cx="676904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0597E95A-778A-9C49-84FE-4E2F7552B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6180" y="4510355"/>
              <a:ext cx="255037" cy="24437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08A25D0F-42FE-124D-A7CF-B3C97BBCD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6768" y="4918272"/>
              <a:ext cx="676904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D965B2C0-F149-5B47-952F-10518FA27B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6768" y="4510355"/>
              <a:ext cx="255038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Oval 34">
              <a:extLst>
                <a:ext uri="{FF2B5EF4-FFF2-40B4-BE49-F238E27FC236}">
                  <a16:creationId xmlns:a16="http://schemas.microsoft.com/office/drawing/2014/main" id="{398FF833-F569-AD41-88C6-83CF2D7B2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6180" y="4591186"/>
              <a:ext cx="168747" cy="163543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" name="Rectangle 35">
              <a:extLst>
                <a:ext uri="{FF2B5EF4-FFF2-40B4-BE49-F238E27FC236}">
                  <a16:creationId xmlns:a16="http://schemas.microsoft.com/office/drawing/2014/main" id="{B042DA74-FFAD-D94A-A151-0A5B07DD0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041" y="6219094"/>
              <a:ext cx="759359" cy="89290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Line 36">
              <a:extLst>
                <a:ext uri="{FF2B5EF4-FFF2-40B4-BE49-F238E27FC236}">
                  <a16:creationId xmlns:a16="http://schemas.microsoft.com/office/drawing/2014/main" id="{4D25B7FB-E1A1-E242-9003-717AF5F9B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3041" y="6380757"/>
              <a:ext cx="673068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Line 37">
              <a:extLst>
                <a:ext uri="{FF2B5EF4-FFF2-40B4-BE49-F238E27FC236}">
                  <a16:creationId xmlns:a16="http://schemas.microsoft.com/office/drawing/2014/main" id="{B5B0BAC6-8E89-5744-90CA-AE2F15501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3041" y="6461589"/>
              <a:ext cx="673068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Line 38">
              <a:extLst>
                <a:ext uri="{FF2B5EF4-FFF2-40B4-BE49-F238E27FC236}">
                  <a16:creationId xmlns:a16="http://schemas.microsoft.com/office/drawing/2014/main" id="{DA3D8C07-E346-0049-84B1-9E58624BA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3041" y="6623252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Line 39">
              <a:extLst>
                <a:ext uri="{FF2B5EF4-FFF2-40B4-BE49-F238E27FC236}">
                  <a16:creationId xmlns:a16="http://schemas.microsoft.com/office/drawing/2014/main" id="{1E182AFD-C43B-7D4B-AFDC-B3DE9F909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3041" y="6704083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Line 40">
              <a:extLst>
                <a:ext uri="{FF2B5EF4-FFF2-40B4-BE49-F238E27FC236}">
                  <a16:creationId xmlns:a16="http://schemas.microsoft.com/office/drawing/2014/main" id="{066ED751-0E49-1D49-99BE-635B2E0905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3041" y="6786794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Line 41">
              <a:extLst>
                <a:ext uri="{FF2B5EF4-FFF2-40B4-BE49-F238E27FC236}">
                  <a16:creationId xmlns:a16="http://schemas.microsoft.com/office/drawing/2014/main" id="{9A8D0CB6-6A42-EC40-811B-7C140F40A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3041" y="6867626"/>
              <a:ext cx="673068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EBF7751B-1486-E64E-A2AA-63955BD42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534" y="6544300"/>
              <a:ext cx="251202" cy="24249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Line 43">
              <a:extLst>
                <a:ext uri="{FF2B5EF4-FFF2-40B4-BE49-F238E27FC236}">
                  <a16:creationId xmlns:a16="http://schemas.microsoft.com/office/drawing/2014/main" id="{F592D056-E73E-D34B-861B-7FD77CDDB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3041" y="6950337"/>
              <a:ext cx="673068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Line 44">
              <a:extLst>
                <a:ext uri="{FF2B5EF4-FFF2-40B4-BE49-F238E27FC236}">
                  <a16:creationId xmlns:a16="http://schemas.microsoft.com/office/drawing/2014/main" id="{C524C6FB-620A-F94E-B664-1E26C4877A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3041" y="6544300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9" name="Oval 45">
              <a:extLst>
                <a:ext uri="{FF2B5EF4-FFF2-40B4-BE49-F238E27FC236}">
                  <a16:creationId xmlns:a16="http://schemas.microsoft.com/office/drawing/2014/main" id="{23CE94A7-6565-A44B-9472-60A00B132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534" y="6623252"/>
              <a:ext cx="170664" cy="163542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C9C6891D-2C3C-1B4F-8D1E-28B61A201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7409" y="6219094"/>
              <a:ext cx="759359" cy="89290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Line 47">
              <a:extLst>
                <a:ext uri="{FF2B5EF4-FFF2-40B4-BE49-F238E27FC236}">
                  <a16:creationId xmlns:a16="http://schemas.microsoft.com/office/drawing/2014/main" id="{24F1F732-44B6-2A4F-9977-B380A28CED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7409" y="6380757"/>
              <a:ext cx="678821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" name="Line 48">
              <a:extLst>
                <a:ext uri="{FF2B5EF4-FFF2-40B4-BE49-F238E27FC236}">
                  <a16:creationId xmlns:a16="http://schemas.microsoft.com/office/drawing/2014/main" id="{75B1184D-9A31-3E47-A064-33A55E93A1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7409" y="6461589"/>
              <a:ext cx="678821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Line 49">
              <a:extLst>
                <a:ext uri="{FF2B5EF4-FFF2-40B4-BE49-F238E27FC236}">
                  <a16:creationId xmlns:a16="http://schemas.microsoft.com/office/drawing/2014/main" id="{D8CC3D31-2B2E-404B-983B-DAD908941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7409" y="6623252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Line 50">
              <a:extLst>
                <a:ext uri="{FF2B5EF4-FFF2-40B4-BE49-F238E27FC236}">
                  <a16:creationId xmlns:a16="http://schemas.microsoft.com/office/drawing/2014/main" id="{7B61648C-E959-424B-9E45-3F455DD0D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7409" y="6704083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Line 51">
              <a:extLst>
                <a:ext uri="{FF2B5EF4-FFF2-40B4-BE49-F238E27FC236}">
                  <a16:creationId xmlns:a16="http://schemas.microsoft.com/office/drawing/2014/main" id="{737FAA81-2FC6-4246-86EC-6CB5084152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7409" y="6786794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Line 52">
              <a:extLst>
                <a:ext uri="{FF2B5EF4-FFF2-40B4-BE49-F238E27FC236}">
                  <a16:creationId xmlns:a16="http://schemas.microsoft.com/office/drawing/2014/main" id="{FC6B6C83-6DC5-7741-815F-BE1C77C52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7409" y="6867626"/>
              <a:ext cx="678821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Rectangle 53">
              <a:extLst>
                <a:ext uri="{FF2B5EF4-FFF2-40B4-BE49-F238E27FC236}">
                  <a16:creationId xmlns:a16="http://schemas.microsoft.com/office/drawing/2014/main" id="{94B39C5B-2AB2-F648-9899-88173ED86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4902" y="6544300"/>
              <a:ext cx="255038" cy="24249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" name="Line 54">
              <a:extLst>
                <a:ext uri="{FF2B5EF4-FFF2-40B4-BE49-F238E27FC236}">
                  <a16:creationId xmlns:a16="http://schemas.microsoft.com/office/drawing/2014/main" id="{82B13484-C6CA-F54F-8993-BEB68D2F3E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7409" y="6950337"/>
              <a:ext cx="678821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A393A66A-6E7D-5045-9839-999C90C24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7409" y="6544300"/>
              <a:ext cx="25312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56">
              <a:extLst>
                <a:ext uri="{FF2B5EF4-FFF2-40B4-BE49-F238E27FC236}">
                  <a16:creationId xmlns:a16="http://schemas.microsoft.com/office/drawing/2014/main" id="{954F4395-157F-614A-BDCA-5D4CD2F1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4902" y="6623252"/>
              <a:ext cx="170665" cy="163542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D991523B-CCF4-FB46-B258-414B05EF0B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18003" y="3455786"/>
              <a:ext cx="1351890" cy="1054569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459B2F75-6960-4845-8128-941100EB49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61735" y="3940775"/>
              <a:ext cx="763195" cy="2926851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4D5177B7-4D37-D943-9914-1C38E218A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08074" y="4510355"/>
              <a:ext cx="508157" cy="203394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D75CE5BE-49AB-E34C-927C-8A51B7BAEB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39869" y="6380757"/>
              <a:ext cx="2113167" cy="486869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5C7C6D65-4839-8C45-89DE-2899A82C53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39869" y="4348692"/>
              <a:ext cx="2876361" cy="2195608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A673CDF8-A9A0-4E42-95C4-2BC1D0EAA6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91759" y="3940775"/>
              <a:ext cx="1016314" cy="3009562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AE0DB81E-579B-E44F-AB0C-22AEC9F94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73041" y="4591186"/>
              <a:ext cx="3208101" cy="32708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B759E296-FAD9-1A45-82E7-D98653CE9C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9968" y="3698281"/>
              <a:ext cx="1436263" cy="569579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8FD6CD56-06BE-1F49-A2F2-FA21EADA52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16773" y="4835560"/>
              <a:ext cx="2874443" cy="1545196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63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>
            <a:extLst>
              <a:ext uri="{FF2B5EF4-FFF2-40B4-BE49-F238E27FC236}">
                <a16:creationId xmlns:a16="http://schemas.microsoft.com/office/drawing/2014/main" id="{A816D27A-6A3A-7642-9C6B-8AEB0F108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4" y="1076326"/>
            <a:ext cx="4380889" cy="54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254" tIns="43626" rIns="87254" bIns="43626">
            <a:spAutoFit/>
          </a:bodyPr>
          <a:lstStyle/>
          <a:p>
            <a:pPr defTabSz="866802">
              <a:defRPr/>
            </a:pPr>
            <a:r>
              <a:rPr lang="en-US" sz="30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Site and Domain Structure: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CB3A6-A60C-7D49-97E4-F7C10CB9B238}"/>
              </a:ext>
            </a:extLst>
          </p:cNvPr>
          <p:cNvGrpSpPr/>
          <p:nvPr/>
        </p:nvGrpSpPr>
        <p:grpSpPr>
          <a:xfrm>
            <a:off x="1418221" y="2134964"/>
            <a:ext cx="8322937" cy="3967257"/>
            <a:chOff x="3189289" y="3347943"/>
            <a:chExt cx="6633620" cy="3185983"/>
          </a:xfrm>
        </p:grpSpPr>
        <p:sp>
          <p:nvSpPr>
            <p:cNvPr id="71" name="Line 2">
              <a:extLst>
                <a:ext uri="{FF2B5EF4-FFF2-40B4-BE49-F238E27FC236}">
                  <a16:creationId xmlns:a16="http://schemas.microsoft.com/office/drawing/2014/main" id="{14637B08-067C-9846-B715-D523052EDC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11838" y="3513043"/>
              <a:ext cx="1663700" cy="615950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691BC647-0D75-CD44-8979-0A2C78AE3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764" y="4048032"/>
              <a:ext cx="369887" cy="4921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63BDD0F5-C0E2-3D42-B0B5-FC11AAE8C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1" y="4417918"/>
              <a:ext cx="277813" cy="825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4" name="Text Box 8">
              <a:extLst>
                <a:ext uri="{FF2B5EF4-FFF2-40B4-BE49-F238E27FC236}">
                  <a16:creationId xmlns:a16="http://schemas.microsoft.com/office/drawing/2014/main" id="{438DA056-FFFF-5E4F-A208-234DB611C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9289" y="4062318"/>
              <a:ext cx="953545" cy="467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6653" tIns="43332" rIns="86653" bIns="43332">
              <a:spAutoFit/>
            </a:bodyPr>
            <a:lstStyle>
              <a:lvl1pPr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7466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5091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2557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0182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590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162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2734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306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300" dirty="0">
                  <a:solidFill>
                    <a:srgbClr val="000000"/>
                  </a:solidFill>
                  <a:cs typeface="ＭＳ Ｐゴシック" charset="0"/>
                </a:rPr>
                <a:t>Web Server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300" dirty="0">
                  <a:solidFill>
                    <a:srgbClr val="000000"/>
                  </a:solidFill>
                  <a:cs typeface="ＭＳ Ｐゴシック" charset="0"/>
                </a:rPr>
                <a:t>    (Host)</a:t>
              </a:r>
            </a:p>
          </p:txBody>
        </p:sp>
        <p:sp>
          <p:nvSpPr>
            <p:cNvPr id="75" name="AutoShape 9">
              <a:extLst>
                <a:ext uri="{FF2B5EF4-FFF2-40B4-BE49-F238E27FC236}">
                  <a16:creationId xmlns:a16="http://schemas.microsoft.com/office/drawing/2014/main" id="{3D78B24F-85EC-924A-B4CD-7EC370F3F0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027614" y="3595593"/>
              <a:ext cx="1247775" cy="1314450"/>
            </a:xfrm>
            <a:custGeom>
              <a:avLst/>
              <a:gdLst>
                <a:gd name="T0" fmla="*/ 977856 w 21600"/>
                <a:gd name="T1" fmla="*/ 657821 h 21600"/>
                <a:gd name="T2" fmla="*/ 623390 w 21600"/>
                <a:gd name="T3" fmla="*/ 1315641 h 21600"/>
                <a:gd name="T4" fmla="*/ 268923 w 21600"/>
                <a:gd name="T5" fmla="*/ 657821 h 21600"/>
                <a:gd name="T6" fmla="*/ 62339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459 w 21600"/>
                <a:gd name="T13" fmla="*/ 6459 h 21600"/>
                <a:gd name="T14" fmla="*/ 15141 w 21600"/>
                <a:gd name="T15" fmla="*/ 151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318" y="21600"/>
                  </a:lnTo>
                  <a:lnTo>
                    <a:pt x="12282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endParaRPr lang="en-US"/>
            </a:p>
          </p:txBody>
        </p:sp>
        <p:sp>
          <p:nvSpPr>
            <p:cNvPr id="76" name="AutoShape 10">
              <a:extLst>
                <a:ext uri="{FF2B5EF4-FFF2-40B4-BE49-F238E27FC236}">
                  <a16:creationId xmlns:a16="http://schemas.microsoft.com/office/drawing/2014/main" id="{335FCE5F-AC1D-FE49-A57B-F20C3F168D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448969" y="3650362"/>
              <a:ext cx="1111250" cy="1246188"/>
            </a:xfrm>
            <a:custGeom>
              <a:avLst/>
              <a:gdLst>
                <a:gd name="T0" fmla="*/ 857983 w 21600"/>
                <a:gd name="T1" fmla="*/ 623390 h 21600"/>
                <a:gd name="T2" fmla="*/ 555129 w 21600"/>
                <a:gd name="T3" fmla="*/ 1246779 h 21600"/>
                <a:gd name="T4" fmla="*/ 252275 w 21600"/>
                <a:gd name="T5" fmla="*/ 623390 h 21600"/>
                <a:gd name="T6" fmla="*/ 555129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708 w 21600"/>
                <a:gd name="T13" fmla="*/ 6708 h 21600"/>
                <a:gd name="T14" fmla="*/ 14892 w 21600"/>
                <a:gd name="T15" fmla="*/ 148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816" y="21600"/>
                  </a:lnTo>
                  <a:lnTo>
                    <a:pt x="11784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endParaRPr lang="en-US"/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50622DBA-9072-5A48-8770-A5FCED066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1" y="3676557"/>
              <a:ext cx="92075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21DFC389-DB88-6842-9864-9666DC0B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6" y="4089307"/>
              <a:ext cx="92075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C06D1189-5CAD-9643-9A61-915260935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350" y="4089307"/>
              <a:ext cx="90488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2E5D7AD7-BC44-FB40-BAC6-2F546B9DA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501" y="4417918"/>
              <a:ext cx="92075" cy="12223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A5E30B74-D6B2-574C-8302-824DED3FB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350" y="4417918"/>
              <a:ext cx="90488" cy="12223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D57DB730-13A4-1E42-A562-7D9A90B11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351" y="4705257"/>
              <a:ext cx="92075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3" name="Rectangle 17">
              <a:extLst>
                <a:ext uri="{FF2B5EF4-FFF2-40B4-BE49-F238E27FC236}">
                  <a16:creationId xmlns:a16="http://schemas.microsoft.com/office/drawing/2014/main" id="{B39A3493-05CD-E946-8E8A-85C8BE6B1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4705257"/>
              <a:ext cx="93662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4" name="Rectangle 18">
              <a:extLst>
                <a:ext uri="{FF2B5EF4-FFF2-40B4-BE49-F238E27FC236}">
                  <a16:creationId xmlns:a16="http://schemas.microsoft.com/office/drawing/2014/main" id="{F12DBC7E-EE8F-8043-9EB2-449D010B0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726" y="4705257"/>
              <a:ext cx="93663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5" name="Line 19">
              <a:extLst>
                <a:ext uri="{FF2B5EF4-FFF2-40B4-BE49-F238E27FC236}">
                  <a16:creationId xmlns:a16="http://schemas.microsoft.com/office/drawing/2014/main" id="{2403EB09-E710-F14F-815C-A58BBF426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688" y="3800382"/>
              <a:ext cx="184150" cy="28892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6" name="Line 20">
              <a:extLst>
                <a:ext uri="{FF2B5EF4-FFF2-40B4-BE49-F238E27FC236}">
                  <a16:creationId xmlns:a16="http://schemas.microsoft.com/office/drawing/2014/main" id="{E54CEA51-F9CC-4142-AB9A-73096046BC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21350" y="4540156"/>
              <a:ext cx="46038" cy="165100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7" name="Line 21">
              <a:extLst>
                <a:ext uri="{FF2B5EF4-FFF2-40B4-BE49-F238E27FC236}">
                  <a16:creationId xmlns:a16="http://schemas.microsoft.com/office/drawing/2014/main" id="{A36E480D-0063-9A4D-8AD9-0C8D8D1B43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3539" y="4213132"/>
              <a:ext cx="92075" cy="204787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8" name="Line 22">
              <a:extLst>
                <a:ext uri="{FF2B5EF4-FFF2-40B4-BE49-F238E27FC236}">
                  <a16:creationId xmlns:a16="http://schemas.microsoft.com/office/drawing/2014/main" id="{F0E05EE5-5569-3640-BC0E-008402B1B1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35614" y="3800382"/>
              <a:ext cx="92075" cy="28892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9" name="Line 23">
              <a:extLst>
                <a:ext uri="{FF2B5EF4-FFF2-40B4-BE49-F238E27FC236}">
                  <a16:creationId xmlns:a16="http://schemas.microsoft.com/office/drawing/2014/main" id="{E7B5DD36-B8EC-6C4A-B4C1-8F90EC325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1839" y="4540156"/>
              <a:ext cx="187325" cy="165100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0" name="Line 24">
              <a:extLst>
                <a:ext uri="{FF2B5EF4-FFF2-40B4-BE49-F238E27FC236}">
                  <a16:creationId xmlns:a16="http://schemas.microsoft.com/office/drawing/2014/main" id="{F64A741E-5593-3241-AF0A-6127E3086C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59388" y="4540156"/>
              <a:ext cx="184150" cy="165100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1" name="Line 25">
              <a:extLst>
                <a:ext uri="{FF2B5EF4-FFF2-40B4-BE49-F238E27FC236}">
                  <a16:creationId xmlns:a16="http://schemas.microsoft.com/office/drawing/2014/main" id="{B4094FB6-254C-304E-B0CE-59AE6A2E1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7388" y="4213132"/>
              <a:ext cx="0" cy="204787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2" name="Line 26">
              <a:extLst>
                <a:ext uri="{FF2B5EF4-FFF2-40B4-BE49-F238E27FC236}">
                  <a16:creationId xmlns:a16="http://schemas.microsoft.com/office/drawing/2014/main" id="{6E16C1F8-B5E8-6D42-ACDC-3C45DA3FE1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5614" y="4213132"/>
              <a:ext cx="231775" cy="204787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" name="Oval 27">
              <a:extLst>
                <a:ext uri="{FF2B5EF4-FFF2-40B4-BE49-F238E27FC236}">
                  <a16:creationId xmlns:a16="http://schemas.microsoft.com/office/drawing/2014/main" id="{DF78EA13-AF69-0641-989B-209E706CF2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075926">
              <a:off x="5581650" y="4376644"/>
              <a:ext cx="508000" cy="56197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4" name="Rectangle 28">
              <a:extLst>
                <a:ext uri="{FF2B5EF4-FFF2-40B4-BE49-F238E27FC236}">
                  <a16:creationId xmlns:a16="http://schemas.microsoft.com/office/drawing/2014/main" id="{3DD5DC83-67E3-4142-8E3E-FE9B97C6A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539" y="3800381"/>
              <a:ext cx="369887" cy="49371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5" name="Rectangle 29">
              <a:extLst>
                <a:ext uri="{FF2B5EF4-FFF2-40B4-BE49-F238E27FC236}">
                  <a16:creationId xmlns:a16="http://schemas.microsoft.com/office/drawing/2014/main" id="{FEEC45A0-30B0-1E4F-BE55-1842F46DE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7576" y="4170268"/>
              <a:ext cx="277813" cy="825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6" name="Text Box 30">
              <a:extLst>
                <a:ext uri="{FF2B5EF4-FFF2-40B4-BE49-F238E27FC236}">
                  <a16:creationId xmlns:a16="http://schemas.microsoft.com/office/drawing/2014/main" id="{78194CD2-1A41-1242-8D59-9191BFEE2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9364" y="3855943"/>
              <a:ext cx="953545" cy="467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6653" tIns="43332" rIns="86653" bIns="43332">
              <a:spAutoFit/>
            </a:bodyPr>
            <a:lstStyle>
              <a:lvl1pPr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7466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5091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2557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0182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590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162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2734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306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300" dirty="0">
                  <a:solidFill>
                    <a:srgbClr val="000000"/>
                  </a:solidFill>
                  <a:cs typeface="ＭＳ Ｐゴシック" charset="0"/>
                </a:rPr>
                <a:t>Web Server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300" dirty="0">
                  <a:solidFill>
                    <a:srgbClr val="000000"/>
                  </a:solidFill>
                  <a:cs typeface="ＭＳ Ｐゴシック" charset="0"/>
                </a:rPr>
                <a:t>    (Host)</a:t>
              </a:r>
            </a:p>
          </p:txBody>
        </p:sp>
        <p:sp>
          <p:nvSpPr>
            <p:cNvPr id="97" name="AutoShape 31">
              <a:extLst>
                <a:ext uri="{FF2B5EF4-FFF2-40B4-BE49-F238E27FC236}">
                  <a16:creationId xmlns:a16="http://schemas.microsoft.com/office/drawing/2014/main" id="{D8E0115F-6D45-4547-B3CD-41E4E710CC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921501" y="3347943"/>
              <a:ext cx="1247775" cy="1316038"/>
            </a:xfrm>
            <a:custGeom>
              <a:avLst/>
              <a:gdLst>
                <a:gd name="T0" fmla="*/ 977856 w 21600"/>
                <a:gd name="T1" fmla="*/ 657821 h 21600"/>
                <a:gd name="T2" fmla="*/ 623390 w 21600"/>
                <a:gd name="T3" fmla="*/ 1315641 h 21600"/>
                <a:gd name="T4" fmla="*/ 268923 w 21600"/>
                <a:gd name="T5" fmla="*/ 657821 h 21600"/>
                <a:gd name="T6" fmla="*/ 62339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459 w 21600"/>
                <a:gd name="T13" fmla="*/ 6459 h 21600"/>
                <a:gd name="T14" fmla="*/ 15141 w 21600"/>
                <a:gd name="T15" fmla="*/ 151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318" y="21600"/>
                  </a:lnTo>
                  <a:lnTo>
                    <a:pt x="12282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endParaRPr lang="en-US"/>
            </a:p>
          </p:txBody>
        </p:sp>
        <p:sp>
          <p:nvSpPr>
            <p:cNvPr id="98" name="AutoShape 32">
              <a:extLst>
                <a:ext uri="{FF2B5EF4-FFF2-40B4-BE49-F238E27FC236}">
                  <a16:creationId xmlns:a16="http://schemas.microsoft.com/office/drawing/2014/main" id="{CF384A71-4127-4744-9D1D-0ED9304AF7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7544595" y="3494788"/>
              <a:ext cx="1109663" cy="1063625"/>
            </a:xfrm>
            <a:custGeom>
              <a:avLst/>
              <a:gdLst>
                <a:gd name="T0" fmla="*/ 857983 w 21600"/>
                <a:gd name="T1" fmla="*/ 531778 h 21600"/>
                <a:gd name="T2" fmla="*/ 555129 w 21600"/>
                <a:gd name="T3" fmla="*/ 1063556 h 21600"/>
                <a:gd name="T4" fmla="*/ 252275 w 21600"/>
                <a:gd name="T5" fmla="*/ 531778 h 21600"/>
                <a:gd name="T6" fmla="*/ 555129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708 w 21600"/>
                <a:gd name="T13" fmla="*/ 6708 h 21600"/>
                <a:gd name="T14" fmla="*/ 14892 w 21600"/>
                <a:gd name="T15" fmla="*/ 148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816" y="21600"/>
                  </a:lnTo>
                  <a:lnTo>
                    <a:pt x="11784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endParaRPr lang="en-US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32FBEF83-1411-4C42-8487-FCC043DF0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5539" y="3432081"/>
              <a:ext cx="92075" cy="1206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0" name="Rectangle 34">
              <a:extLst>
                <a:ext uri="{FF2B5EF4-FFF2-40B4-BE49-F238E27FC236}">
                  <a16:creationId xmlns:a16="http://schemas.microsoft.com/office/drawing/2014/main" id="{B0EAD94A-F726-3546-ABAC-377F1C69C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5050" y="3841657"/>
              <a:ext cx="90488" cy="122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1" name="Rectangle 35">
              <a:extLst>
                <a:ext uri="{FF2B5EF4-FFF2-40B4-BE49-F238E27FC236}">
                  <a16:creationId xmlns:a16="http://schemas.microsoft.com/office/drawing/2014/main" id="{548ECD2F-ABEE-7541-B363-978EE25ED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3651" y="3841657"/>
              <a:ext cx="92075" cy="1222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Rectangle 36">
              <a:extLst>
                <a:ext uri="{FF2B5EF4-FFF2-40B4-BE49-F238E27FC236}">
                  <a16:creationId xmlns:a16="http://schemas.microsoft.com/office/drawing/2014/main" id="{932442A3-6BFD-F749-A2F8-08FDE0400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351" y="4170269"/>
              <a:ext cx="92075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" name="Rectangle 37">
              <a:extLst>
                <a:ext uri="{FF2B5EF4-FFF2-40B4-BE49-F238E27FC236}">
                  <a16:creationId xmlns:a16="http://schemas.microsoft.com/office/drawing/2014/main" id="{5F226809-A489-FC47-992F-4185E553B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5726" y="4128994"/>
              <a:ext cx="93663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4" name="Rectangle 38">
              <a:extLst>
                <a:ext uri="{FF2B5EF4-FFF2-40B4-BE49-F238E27FC236}">
                  <a16:creationId xmlns:a16="http://schemas.microsoft.com/office/drawing/2014/main" id="{3A9E5B93-F1CE-7948-8FC4-0E8028468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1200" y="4457607"/>
              <a:ext cx="90488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5" name="Rectangle 39">
              <a:extLst>
                <a:ext uri="{FF2B5EF4-FFF2-40B4-BE49-F238E27FC236}">
                  <a16:creationId xmlns:a16="http://schemas.microsoft.com/office/drawing/2014/main" id="{94F27E80-AEF9-244E-AA7E-6834E318A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426" y="4457607"/>
              <a:ext cx="92075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6" name="Rectangle 40">
              <a:extLst>
                <a:ext uri="{FF2B5EF4-FFF2-40B4-BE49-F238E27FC236}">
                  <a16:creationId xmlns:a16="http://schemas.microsoft.com/office/drawing/2014/main" id="{3C9DA92C-5015-884F-AF44-463B0A049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4457607"/>
              <a:ext cx="93662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7" name="Line 41">
              <a:extLst>
                <a:ext uri="{FF2B5EF4-FFF2-40B4-BE49-F238E27FC236}">
                  <a16:creationId xmlns:a16="http://schemas.microsoft.com/office/drawing/2014/main" id="{ABA9372A-C3C0-9847-B194-7AA6EBA49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1575" y="3552732"/>
              <a:ext cx="184150" cy="28892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8" name="Line 42">
              <a:extLst>
                <a:ext uri="{FF2B5EF4-FFF2-40B4-BE49-F238E27FC236}">
                  <a16:creationId xmlns:a16="http://schemas.microsoft.com/office/drawing/2014/main" id="{49376667-1260-294B-9A92-6398F275C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13651" y="4252818"/>
              <a:ext cx="138113" cy="204788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9" name="Line 43">
              <a:extLst>
                <a:ext uri="{FF2B5EF4-FFF2-40B4-BE49-F238E27FC236}">
                  <a16:creationId xmlns:a16="http://schemas.microsoft.com/office/drawing/2014/main" id="{8F95CF36-DDC9-D643-9378-B4FDF6DABB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1388" y="3963894"/>
              <a:ext cx="138112" cy="20637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0" name="Line 44">
              <a:extLst>
                <a:ext uri="{FF2B5EF4-FFF2-40B4-BE49-F238E27FC236}">
                  <a16:creationId xmlns:a16="http://schemas.microsoft.com/office/drawing/2014/main" id="{87908BFE-8F6C-BF48-B076-07237BFAB3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29501" y="3552732"/>
              <a:ext cx="92075" cy="28892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1" name="Line 45">
              <a:extLst>
                <a:ext uri="{FF2B5EF4-FFF2-40B4-BE49-F238E27FC236}">
                  <a16:creationId xmlns:a16="http://schemas.microsoft.com/office/drawing/2014/main" id="{CAF3E47A-B9E6-F94F-82D9-89149B9B9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1763" y="4252818"/>
              <a:ext cx="139700" cy="204788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2" name="Line 46">
              <a:extLst>
                <a:ext uri="{FF2B5EF4-FFF2-40B4-BE49-F238E27FC236}">
                  <a16:creationId xmlns:a16="http://schemas.microsoft.com/office/drawing/2014/main" id="{BA76FD0A-961D-3D46-860C-1F5B35280A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07238" y="4294094"/>
              <a:ext cx="138112" cy="163513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" name="Line 47">
              <a:extLst>
                <a:ext uri="{FF2B5EF4-FFF2-40B4-BE49-F238E27FC236}">
                  <a16:creationId xmlns:a16="http://schemas.microsoft.com/office/drawing/2014/main" id="{38460B3E-D0BA-9A47-A664-63ABDC08D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1275" y="3963893"/>
              <a:ext cx="90488" cy="165100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" name="Line 48">
              <a:extLst>
                <a:ext uri="{FF2B5EF4-FFF2-40B4-BE49-F238E27FC236}">
                  <a16:creationId xmlns:a16="http://schemas.microsoft.com/office/drawing/2014/main" id="{78E2510D-4B2E-C745-84B4-09C76A1E5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9501" y="3963894"/>
              <a:ext cx="138113" cy="45402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id="{EB17D0F2-B2CE-3B4A-8F54-0B12C59A6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575" y="5403756"/>
              <a:ext cx="369888" cy="49371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6" name="Rectangle 50">
              <a:extLst>
                <a:ext uri="{FF2B5EF4-FFF2-40B4-BE49-F238E27FC236}">
                  <a16:creationId xmlns:a16="http://schemas.microsoft.com/office/drawing/2014/main" id="{66EFEE11-04D0-5E41-8635-FFDE3BED5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1" y="5773643"/>
              <a:ext cx="276225" cy="8413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7" name="Text Box 51">
              <a:extLst>
                <a:ext uri="{FF2B5EF4-FFF2-40B4-BE49-F238E27FC236}">
                  <a16:creationId xmlns:a16="http://schemas.microsoft.com/office/drawing/2014/main" id="{7CFE0D76-C005-1F42-91FD-04FF6CAB6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10576" y="5419631"/>
              <a:ext cx="953545" cy="467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6653" tIns="43332" rIns="86653" bIns="43332">
              <a:spAutoFit/>
            </a:bodyPr>
            <a:lstStyle>
              <a:lvl1pPr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7466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5091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2557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0182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590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162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2734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306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300" dirty="0">
                  <a:solidFill>
                    <a:srgbClr val="000000"/>
                  </a:solidFill>
                  <a:cs typeface="ＭＳ Ｐゴシック" charset="0"/>
                </a:rPr>
                <a:t>Web Server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300" dirty="0">
                  <a:solidFill>
                    <a:srgbClr val="000000"/>
                  </a:solidFill>
                  <a:cs typeface="ＭＳ Ｐゴシック" charset="0"/>
                </a:rPr>
                <a:t>    (Host)</a:t>
              </a:r>
            </a:p>
          </p:txBody>
        </p:sp>
        <p:sp>
          <p:nvSpPr>
            <p:cNvPr id="118" name="AutoShape 52">
              <a:extLst>
                <a:ext uri="{FF2B5EF4-FFF2-40B4-BE49-F238E27FC236}">
                  <a16:creationId xmlns:a16="http://schemas.microsoft.com/office/drawing/2014/main" id="{160EAF37-704E-AD42-894E-5F81FDCCC7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413500" y="5116418"/>
              <a:ext cx="1016000" cy="1028700"/>
            </a:xfrm>
            <a:custGeom>
              <a:avLst/>
              <a:gdLst>
                <a:gd name="T0" fmla="*/ 797104 w 21600"/>
                <a:gd name="T1" fmla="*/ 514202 h 21600"/>
                <a:gd name="T2" fmla="*/ 508159 w 21600"/>
                <a:gd name="T3" fmla="*/ 1028403 h 21600"/>
                <a:gd name="T4" fmla="*/ 219214 w 21600"/>
                <a:gd name="T5" fmla="*/ 514202 h 21600"/>
                <a:gd name="T6" fmla="*/ 508159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459 w 21600"/>
                <a:gd name="T13" fmla="*/ 6459 h 21600"/>
                <a:gd name="T14" fmla="*/ 15141 w 21600"/>
                <a:gd name="T15" fmla="*/ 1514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318" y="21600"/>
                  </a:lnTo>
                  <a:lnTo>
                    <a:pt x="12282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endParaRPr lang="en-US"/>
            </a:p>
          </p:txBody>
        </p:sp>
        <p:sp>
          <p:nvSpPr>
            <p:cNvPr id="119" name="AutoShape 53">
              <a:extLst>
                <a:ext uri="{FF2B5EF4-FFF2-40B4-BE49-F238E27FC236}">
                  <a16:creationId xmlns:a16="http://schemas.microsoft.com/office/drawing/2014/main" id="{67DD9DBD-F4A3-7446-865B-12D5D0D284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7180264" y="5027519"/>
              <a:ext cx="822325" cy="1247775"/>
            </a:xfrm>
            <a:custGeom>
              <a:avLst/>
              <a:gdLst>
                <a:gd name="T0" fmla="*/ 636011 w 21600"/>
                <a:gd name="T1" fmla="*/ 623390 h 21600"/>
                <a:gd name="T2" fmla="*/ 411510 w 21600"/>
                <a:gd name="T3" fmla="*/ 1246779 h 21600"/>
                <a:gd name="T4" fmla="*/ 187008 w 21600"/>
                <a:gd name="T5" fmla="*/ 623390 h 21600"/>
                <a:gd name="T6" fmla="*/ 41151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708 w 21600"/>
                <a:gd name="T13" fmla="*/ 6708 h 21600"/>
                <a:gd name="T14" fmla="*/ 14892 w 21600"/>
                <a:gd name="T15" fmla="*/ 1489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9816" y="21600"/>
                  </a:lnTo>
                  <a:lnTo>
                    <a:pt x="11784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endParaRPr lang="en-US"/>
            </a:p>
          </p:txBody>
        </p:sp>
        <p:sp>
          <p:nvSpPr>
            <p:cNvPr id="120" name="Rectangle 54">
              <a:extLst>
                <a:ext uri="{FF2B5EF4-FFF2-40B4-BE49-F238E27FC236}">
                  <a16:creationId xmlns:a16="http://schemas.microsoft.com/office/drawing/2014/main" id="{40FFAAC5-40A3-614C-A4F5-6B2115F3B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5464" y="5197382"/>
              <a:ext cx="92075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1" name="Rectangle 55">
              <a:extLst>
                <a:ext uri="{FF2B5EF4-FFF2-40B4-BE49-F238E27FC236}">
                  <a16:creationId xmlns:a16="http://schemas.microsoft.com/office/drawing/2014/main" id="{7621F7F9-2B4C-6E49-9AAD-D038C984E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3389" y="5610132"/>
              <a:ext cx="92075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2" name="Rectangle 56">
              <a:extLst>
                <a:ext uri="{FF2B5EF4-FFF2-40B4-BE49-F238E27FC236}">
                  <a16:creationId xmlns:a16="http://schemas.microsoft.com/office/drawing/2014/main" id="{2032DA59-15FC-7E44-82DA-5CAF6729A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3576" y="5610132"/>
              <a:ext cx="93663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3" name="Rectangle 57">
              <a:extLst>
                <a:ext uri="{FF2B5EF4-FFF2-40B4-BE49-F238E27FC236}">
                  <a16:creationId xmlns:a16="http://schemas.microsoft.com/office/drawing/2014/main" id="{7E378CE0-A1DD-1D47-9144-48A2621A0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688" y="5938744"/>
              <a:ext cx="93662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4" name="Rectangle 58">
              <a:extLst>
                <a:ext uri="{FF2B5EF4-FFF2-40B4-BE49-F238E27FC236}">
                  <a16:creationId xmlns:a16="http://schemas.microsoft.com/office/drawing/2014/main" id="{21652CFE-9EFA-8847-940A-A775D620E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7239" y="5897469"/>
              <a:ext cx="90487" cy="1238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" name="Line 59">
              <a:extLst>
                <a:ext uri="{FF2B5EF4-FFF2-40B4-BE49-F238E27FC236}">
                  <a16:creationId xmlns:a16="http://schemas.microsoft.com/office/drawing/2014/main" id="{E9D22F7A-B0C0-8244-A71C-8CCBF2668F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21500" y="5321207"/>
              <a:ext cx="185738" cy="28892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6" name="Line 60">
              <a:extLst>
                <a:ext uri="{FF2B5EF4-FFF2-40B4-BE49-F238E27FC236}">
                  <a16:creationId xmlns:a16="http://schemas.microsoft.com/office/drawing/2014/main" id="{866D1BAB-E7E3-1747-AE91-E3CAD19C3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91313" y="5733957"/>
              <a:ext cx="138112" cy="204787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7" name="Line 61">
              <a:extLst>
                <a:ext uri="{FF2B5EF4-FFF2-40B4-BE49-F238E27FC236}">
                  <a16:creationId xmlns:a16="http://schemas.microsoft.com/office/drawing/2014/main" id="{92608BED-AF32-E148-8467-C36A394404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29426" y="5321207"/>
              <a:ext cx="92075" cy="28892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8" name="Line 62">
              <a:extLst>
                <a:ext uri="{FF2B5EF4-FFF2-40B4-BE49-F238E27FC236}">
                  <a16:creationId xmlns:a16="http://schemas.microsoft.com/office/drawing/2014/main" id="{7659369C-1CFF-A948-B993-A3A64ABE7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9426" y="5733957"/>
              <a:ext cx="277813" cy="204787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sm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9" name="Line 63">
              <a:extLst>
                <a:ext uri="{FF2B5EF4-FFF2-40B4-BE49-F238E27FC236}">
                  <a16:creationId xmlns:a16="http://schemas.microsoft.com/office/drawing/2014/main" id="{B707D03B-0C39-B149-9177-7FD8407457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73726" y="3513043"/>
              <a:ext cx="1755775" cy="204788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0" name="Line 64">
              <a:extLst>
                <a:ext uri="{FF2B5EF4-FFF2-40B4-BE49-F238E27FC236}">
                  <a16:creationId xmlns:a16="http://schemas.microsoft.com/office/drawing/2014/main" id="{DCC04230-99B4-A34E-A4A6-6CA68483F8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3726" y="3759107"/>
              <a:ext cx="1571625" cy="45402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1" name="Line 65">
              <a:extLst>
                <a:ext uri="{FF2B5EF4-FFF2-40B4-BE49-F238E27FC236}">
                  <a16:creationId xmlns:a16="http://schemas.microsoft.com/office/drawing/2014/main" id="{940F3D24-04F2-4042-8EAB-E353E6F6B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1838" y="4457606"/>
              <a:ext cx="1249362" cy="42862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2" name="Line 66">
              <a:extLst>
                <a:ext uri="{FF2B5EF4-FFF2-40B4-BE49-F238E27FC236}">
                  <a16:creationId xmlns:a16="http://schemas.microsoft.com/office/drawing/2014/main" id="{9A638924-330C-5F41-B922-58A7363BE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5425" y="4787807"/>
              <a:ext cx="1570038" cy="452437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3" name="Line 67">
              <a:extLst>
                <a:ext uri="{FF2B5EF4-FFF2-40B4-BE49-F238E27FC236}">
                  <a16:creationId xmlns:a16="http://schemas.microsoft.com/office/drawing/2014/main" id="{62AD3327-419C-784D-AC93-05F93E6D7D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21501" y="4581431"/>
              <a:ext cx="646113" cy="615950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4" name="Line 68">
              <a:extLst>
                <a:ext uri="{FF2B5EF4-FFF2-40B4-BE49-F238E27FC236}">
                  <a16:creationId xmlns:a16="http://schemas.microsoft.com/office/drawing/2014/main" id="{FB7E7597-F339-A74C-9DEA-174D01A5A8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07239" y="4581432"/>
              <a:ext cx="738187" cy="1069975"/>
            </a:xfrm>
            <a:prstGeom prst="line">
              <a:avLst/>
            </a:prstGeom>
            <a:noFill/>
            <a:ln w="57150">
              <a:solidFill>
                <a:srgbClr val="FF0033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3353" tIns="41674" rIns="83353" bIns="41674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5" name="Text Box 69">
              <a:extLst>
                <a:ext uri="{FF2B5EF4-FFF2-40B4-BE49-F238E27FC236}">
                  <a16:creationId xmlns:a16="http://schemas.microsoft.com/office/drawing/2014/main" id="{0B4089F4-B7F6-B647-9741-C0E0E7ACA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3350" y="4952906"/>
              <a:ext cx="1333842" cy="349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6653" tIns="43332" rIns="86653" bIns="43332">
              <a:spAutoFit/>
            </a:bodyPr>
            <a:lstStyle>
              <a:lvl1pPr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7466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5091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2557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0182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590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162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2734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306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700" i="1" dirty="0" err="1">
                  <a:solidFill>
                    <a:srgbClr val="000000"/>
                  </a:solidFill>
                  <a:cs typeface="ＭＳ Ｐゴシック" charset="0"/>
                </a:rPr>
                <a:t>www.nyu.edu</a:t>
              </a:r>
              <a:endParaRPr lang="en-US" sz="1700" i="1" dirty="0">
                <a:solidFill>
                  <a:srgbClr val="000000"/>
                </a:solidFill>
                <a:cs typeface="ＭＳ Ｐゴシック" charset="0"/>
              </a:endParaRPr>
            </a:p>
          </p:txBody>
        </p:sp>
        <p:sp>
          <p:nvSpPr>
            <p:cNvPr id="136" name="Text Box 70">
              <a:extLst>
                <a:ext uri="{FF2B5EF4-FFF2-40B4-BE49-F238E27FC236}">
                  <a16:creationId xmlns:a16="http://schemas.microsoft.com/office/drawing/2014/main" id="{0F00F7C2-50A4-A845-8660-651504E32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7238" y="4705256"/>
              <a:ext cx="1381932" cy="349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6653" tIns="43332" rIns="86653" bIns="43332">
              <a:spAutoFit/>
            </a:bodyPr>
            <a:lstStyle>
              <a:lvl1pPr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7466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5091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2557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0182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590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162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2734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306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700" i="1">
                  <a:solidFill>
                    <a:srgbClr val="000000"/>
                  </a:solidFill>
                  <a:cs typeface="ＭＳ Ｐゴシック" charset="0"/>
                </a:rPr>
                <a:t>www.cnn.com</a:t>
              </a:r>
            </a:p>
          </p:txBody>
        </p:sp>
        <p:sp>
          <p:nvSpPr>
            <p:cNvPr id="137" name="Text Box 71">
              <a:extLst>
                <a:ext uri="{FF2B5EF4-FFF2-40B4-BE49-F238E27FC236}">
                  <a16:creationId xmlns:a16="http://schemas.microsoft.com/office/drawing/2014/main" id="{E6C17E6C-4365-914B-B2F9-34E6361D9A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9538" y="6184806"/>
              <a:ext cx="1250486" cy="349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86653" tIns="43332" rIns="86653" bIns="43332">
              <a:spAutoFit/>
            </a:bodyPr>
            <a:lstStyle>
              <a:lvl1pPr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7466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950913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42557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901825" defTabSz="950913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3590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8162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2734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730625" defTabSz="9509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700" i="1">
                  <a:solidFill>
                    <a:srgbClr val="000000"/>
                  </a:solidFill>
                  <a:cs typeface="ＭＳ Ｐゴシック" charset="0"/>
                </a:rPr>
                <a:t>www.irs.gov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38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73CED490-A49C-3749-83F9-E5ED1FFCA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9" y="954088"/>
            <a:ext cx="6200939" cy="596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572" tIns="43784" rIns="87572" bIns="43784">
            <a:spAutoFit/>
          </a:bodyPr>
          <a:lstStyle/>
          <a:p>
            <a:pPr defTabSz="869953">
              <a:defRPr/>
            </a:pPr>
            <a:r>
              <a:rPr lang="en-US" sz="33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Basic Structure of a Search Engine:</a:t>
            </a:r>
          </a:p>
        </p:txBody>
      </p:sp>
      <p:sp>
        <p:nvSpPr>
          <p:cNvPr id="557060" name="AutoShape 4">
            <a:extLst>
              <a:ext uri="{FF2B5EF4-FFF2-40B4-BE49-F238E27FC236}">
                <a16:creationId xmlns:a16="http://schemas.microsoft.com/office/drawing/2014/main" id="{1CFE1FE2-00B9-5D49-B239-481EA1B3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157414"/>
            <a:ext cx="685800" cy="611187"/>
          </a:xfrm>
          <a:prstGeom prst="flowChartMagneticDisk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61" name="AutoShape 5">
            <a:extLst>
              <a:ext uri="{FF2B5EF4-FFF2-40B4-BE49-F238E27FC236}">
                <a16:creationId xmlns:a16="http://schemas.microsoft.com/office/drawing/2014/main" id="{DE80DEE6-2946-4943-85F4-CA45E7649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681414"/>
            <a:ext cx="685800" cy="611187"/>
          </a:xfrm>
          <a:prstGeom prst="flowChartMagneticDisk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62" name="AutoShape 6">
            <a:extLst>
              <a:ext uri="{FF2B5EF4-FFF2-40B4-BE49-F238E27FC236}">
                <a16:creationId xmlns:a16="http://schemas.microsoft.com/office/drawing/2014/main" id="{7D18EEB6-7643-1F41-BB02-5078CFA17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919414"/>
            <a:ext cx="685800" cy="611187"/>
          </a:xfrm>
          <a:prstGeom prst="flowChartMagneticDisk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63" name="AutoShape 7">
            <a:extLst>
              <a:ext uri="{FF2B5EF4-FFF2-40B4-BE49-F238E27FC236}">
                <a16:creationId xmlns:a16="http://schemas.microsoft.com/office/drawing/2014/main" id="{DC8C10EE-431F-6043-893F-C727CC49783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239295" y="2194720"/>
            <a:ext cx="2360613" cy="2136775"/>
          </a:xfrm>
          <a:custGeom>
            <a:avLst/>
            <a:gdLst>
              <a:gd name="T0" fmla="*/ 1915765 w 21600"/>
              <a:gd name="T1" fmla="*/ 1067850 h 21600"/>
              <a:gd name="T2" fmla="*/ 1180951 w 21600"/>
              <a:gd name="T3" fmla="*/ 2135699 h 21600"/>
              <a:gd name="T4" fmla="*/ 446137 w 21600"/>
              <a:gd name="T5" fmla="*/ 1067850 h 21600"/>
              <a:gd name="T6" fmla="*/ 118095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5880 w 21600"/>
              <a:gd name="T13" fmla="*/ 5880 h 21600"/>
              <a:gd name="T14" fmla="*/ 15720 w 21600"/>
              <a:gd name="T15" fmla="*/ 1572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8159" y="21600"/>
                </a:lnTo>
                <a:lnTo>
                  <a:pt x="1344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endParaRPr lang="en-US"/>
          </a:p>
        </p:txBody>
      </p:sp>
      <p:sp>
        <p:nvSpPr>
          <p:cNvPr id="557064" name="Rectangle 8">
            <a:extLst>
              <a:ext uri="{FF2B5EF4-FFF2-40B4-BE49-F238E27FC236}">
                <a16:creationId xmlns:a16="http://schemas.microsoft.com/office/drawing/2014/main" id="{532E0888-F826-5F46-8C9B-69CF4AC1B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3606800"/>
            <a:ext cx="608013" cy="68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65" name="Line 9">
            <a:extLst>
              <a:ext uri="{FF2B5EF4-FFF2-40B4-BE49-F238E27FC236}">
                <a16:creationId xmlns:a16="http://schemas.microsoft.com/office/drawing/2014/main" id="{64FCFD4D-E2C7-0E4B-973D-0E4F05C83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1" y="3681413"/>
            <a:ext cx="608013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66" name="Line 10">
            <a:extLst>
              <a:ext uri="{FF2B5EF4-FFF2-40B4-BE49-F238E27FC236}">
                <a16:creationId xmlns:a16="http://schemas.microsoft.com/office/drawing/2014/main" id="{71777C4E-CACC-A947-AC7B-67D36E858C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1" y="3757613"/>
            <a:ext cx="608013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67" name="Line 11">
            <a:extLst>
              <a:ext uri="{FF2B5EF4-FFF2-40B4-BE49-F238E27FC236}">
                <a16:creationId xmlns:a16="http://schemas.microsoft.com/office/drawing/2014/main" id="{EBE05BD6-1767-4B4F-B517-A5F2EC6923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3911600"/>
            <a:ext cx="230188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68" name="Line 12">
            <a:extLst>
              <a:ext uri="{FF2B5EF4-FFF2-40B4-BE49-F238E27FC236}">
                <a16:creationId xmlns:a16="http://schemas.microsoft.com/office/drawing/2014/main" id="{32904418-8983-0E4D-86ED-91D6A9D7BF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3987800"/>
            <a:ext cx="230188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69" name="Line 13">
            <a:extLst>
              <a:ext uri="{FF2B5EF4-FFF2-40B4-BE49-F238E27FC236}">
                <a16:creationId xmlns:a16="http://schemas.microsoft.com/office/drawing/2014/main" id="{F3D30D26-B1DD-204E-8F9F-CB0200FB58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062413"/>
            <a:ext cx="230188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70" name="Line 14">
            <a:extLst>
              <a:ext uri="{FF2B5EF4-FFF2-40B4-BE49-F238E27FC236}">
                <a16:creationId xmlns:a16="http://schemas.microsoft.com/office/drawing/2014/main" id="{C7BB7311-A0B8-2844-A5F9-AC0DF94B0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1" y="4138613"/>
            <a:ext cx="608013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71" name="Rectangle 15">
            <a:extLst>
              <a:ext uri="{FF2B5EF4-FFF2-40B4-BE49-F238E27FC236}">
                <a16:creationId xmlns:a16="http://schemas.microsoft.com/office/drawing/2014/main" id="{F30F2B6B-0F29-A24A-8DCE-C5B0914C3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833813"/>
            <a:ext cx="228600" cy="228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72" name="Line 16">
            <a:extLst>
              <a:ext uri="{FF2B5EF4-FFF2-40B4-BE49-F238E27FC236}">
                <a16:creationId xmlns:a16="http://schemas.microsoft.com/office/drawing/2014/main" id="{66B27FCD-7768-164E-A08C-2530D0E932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1" y="4214813"/>
            <a:ext cx="608013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73" name="Line 17">
            <a:extLst>
              <a:ext uri="{FF2B5EF4-FFF2-40B4-BE49-F238E27FC236}">
                <a16:creationId xmlns:a16="http://schemas.microsoft.com/office/drawing/2014/main" id="{48136C50-6E33-FF46-8966-68F75383DE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3833813"/>
            <a:ext cx="230188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74" name="Oval 18">
            <a:extLst>
              <a:ext uri="{FF2B5EF4-FFF2-40B4-BE49-F238E27FC236}">
                <a16:creationId xmlns:a16="http://schemas.microsoft.com/office/drawing/2014/main" id="{A6EFA45E-F7D2-5245-AFC0-5CEEFAF46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911601"/>
            <a:ext cx="152400" cy="1508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75" name="Line 19">
            <a:extLst>
              <a:ext uri="{FF2B5EF4-FFF2-40B4-BE49-F238E27FC236}">
                <a16:creationId xmlns:a16="http://schemas.microsoft.com/office/drawing/2014/main" id="{FCFE39B2-56D9-5440-8F82-442AD08C55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3681414"/>
            <a:ext cx="763588" cy="230187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76" name="Rectangle 20">
            <a:extLst>
              <a:ext uri="{FF2B5EF4-FFF2-40B4-BE49-F238E27FC236}">
                <a16:creationId xmlns:a16="http://schemas.microsoft.com/office/drawing/2014/main" id="{B7CCB3B0-A3DE-1949-8AE2-2D4DB4DBD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33613"/>
            <a:ext cx="609600" cy="68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77" name="Line 21">
            <a:extLst>
              <a:ext uri="{FF2B5EF4-FFF2-40B4-BE49-F238E27FC236}">
                <a16:creationId xmlns:a16="http://schemas.microsoft.com/office/drawing/2014/main" id="{1C55D580-F17F-3C45-A3E1-2298995810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309813"/>
            <a:ext cx="609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78" name="Line 22">
            <a:extLst>
              <a:ext uri="{FF2B5EF4-FFF2-40B4-BE49-F238E27FC236}">
                <a16:creationId xmlns:a16="http://schemas.microsoft.com/office/drawing/2014/main" id="{62496A92-561D-7146-B02B-3F882E2D9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387600"/>
            <a:ext cx="609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79" name="Line 23">
            <a:extLst>
              <a:ext uri="{FF2B5EF4-FFF2-40B4-BE49-F238E27FC236}">
                <a16:creationId xmlns:a16="http://schemas.microsoft.com/office/drawing/2014/main" id="{DCF19E32-EA2D-D843-93E2-6013AC9C19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538413"/>
            <a:ext cx="228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80" name="Line 24">
            <a:extLst>
              <a:ext uri="{FF2B5EF4-FFF2-40B4-BE49-F238E27FC236}">
                <a16:creationId xmlns:a16="http://schemas.microsoft.com/office/drawing/2014/main" id="{00182B61-C31F-3F44-8D89-C9A1521BD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614613"/>
            <a:ext cx="228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81" name="Line 25">
            <a:extLst>
              <a:ext uri="{FF2B5EF4-FFF2-40B4-BE49-F238E27FC236}">
                <a16:creationId xmlns:a16="http://schemas.microsoft.com/office/drawing/2014/main" id="{D1DB27D8-DB2C-3F40-A2E1-ADDCB66F0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690813"/>
            <a:ext cx="228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82" name="Line 26">
            <a:extLst>
              <a:ext uri="{FF2B5EF4-FFF2-40B4-BE49-F238E27FC236}">
                <a16:creationId xmlns:a16="http://schemas.microsoft.com/office/drawing/2014/main" id="{B3F6DCF6-7536-3A4E-8748-5974DC302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768600"/>
            <a:ext cx="609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83" name="Rectangle 27">
            <a:extLst>
              <a:ext uri="{FF2B5EF4-FFF2-40B4-BE49-F238E27FC236}">
                <a16:creationId xmlns:a16="http://schemas.microsoft.com/office/drawing/2014/main" id="{2ED07533-E419-8A4E-A5A3-3F8BAF67F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3" y="2463801"/>
            <a:ext cx="228600" cy="2270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84" name="Line 28">
            <a:extLst>
              <a:ext uri="{FF2B5EF4-FFF2-40B4-BE49-F238E27FC236}">
                <a16:creationId xmlns:a16="http://schemas.microsoft.com/office/drawing/2014/main" id="{14E65235-646E-5548-8F0E-66DA4592F8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844800"/>
            <a:ext cx="609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85" name="Line 29">
            <a:extLst>
              <a:ext uri="{FF2B5EF4-FFF2-40B4-BE49-F238E27FC236}">
                <a16:creationId xmlns:a16="http://schemas.microsoft.com/office/drawing/2014/main" id="{5DB36149-16E5-A845-BDEF-A16DFB2FC4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463800"/>
            <a:ext cx="2286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86" name="Oval 30">
            <a:extLst>
              <a:ext uri="{FF2B5EF4-FFF2-40B4-BE49-F238E27FC236}">
                <a16:creationId xmlns:a16="http://schemas.microsoft.com/office/drawing/2014/main" id="{8108FEF9-C9C6-7842-B7FB-589DCA94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4" y="2538413"/>
            <a:ext cx="153987" cy="1524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87" name="Line 31">
            <a:extLst>
              <a:ext uri="{FF2B5EF4-FFF2-40B4-BE49-F238E27FC236}">
                <a16:creationId xmlns:a16="http://schemas.microsoft.com/office/drawing/2014/main" id="{FF2415FA-2EB3-1B49-A31B-CCDBD5CFF2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6588" y="3225801"/>
            <a:ext cx="1370012" cy="74613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88" name="Line 32">
            <a:extLst>
              <a:ext uri="{FF2B5EF4-FFF2-40B4-BE49-F238E27FC236}">
                <a16:creationId xmlns:a16="http://schemas.microsoft.com/office/drawing/2014/main" id="{9E5DD0F3-72FA-2247-90DC-F3EC25978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538413"/>
            <a:ext cx="685800" cy="76200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89" name="Text Box 33">
            <a:extLst>
              <a:ext uri="{FF2B5EF4-FFF2-40B4-BE49-F238E27FC236}">
                <a16:creationId xmlns:a16="http://schemas.microsoft.com/office/drawing/2014/main" id="{EDCA7290-7831-F241-ABF4-4481B7B29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995613"/>
            <a:ext cx="1060492" cy="44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968" tIns="43486" rIns="86968" bIns="43486">
            <a:spAutoFit/>
          </a:bodyPr>
          <a:lstStyle>
            <a:lvl1pPr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7466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5091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42557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0182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590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62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734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06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300" dirty="0">
                <a:solidFill>
                  <a:srgbClr val="000000"/>
                </a:solidFill>
                <a:cs typeface="ＭＳ Ｐゴシック" charset="0"/>
              </a:rPr>
              <a:t>crawler</a:t>
            </a:r>
          </a:p>
        </p:txBody>
      </p:sp>
      <p:sp>
        <p:nvSpPr>
          <p:cNvPr id="557090" name="AutoShape 34">
            <a:extLst>
              <a:ext uri="{FF2B5EF4-FFF2-40B4-BE49-F238E27FC236}">
                <a16:creationId xmlns:a16="http://schemas.microsoft.com/office/drawing/2014/main" id="{2220B458-909A-1041-9980-077678E0C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919414"/>
            <a:ext cx="609600" cy="611187"/>
          </a:xfrm>
          <a:prstGeom prst="rightArrow">
            <a:avLst>
              <a:gd name="adj1" fmla="val 50000"/>
              <a:gd name="adj2" fmla="val 51956"/>
            </a:avLst>
          </a:prstGeom>
          <a:solidFill>
            <a:srgbClr val="FF0033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968" tIns="43486" rIns="86968" bIns="43486" anchor="ctr"/>
          <a:lstStyle/>
          <a:p>
            <a:pPr algn="ctr" defTabSz="869953">
              <a:defRPr/>
            </a:pPr>
            <a:endParaRPr lang="en-US" sz="23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91" name="Text Box 35">
            <a:extLst>
              <a:ext uri="{FF2B5EF4-FFF2-40B4-BE49-F238E27FC236}">
                <a16:creationId xmlns:a16="http://schemas.microsoft.com/office/drawing/2014/main" id="{87E2C268-FD8E-FD40-900E-3DAEF2CD0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519613"/>
            <a:ext cx="70008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968" tIns="43486" rIns="86968" bIns="43486">
            <a:spAutoFit/>
          </a:bodyPr>
          <a:lstStyle>
            <a:lvl1pPr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7466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5091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42557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0182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590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62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734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06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900">
                <a:solidFill>
                  <a:srgbClr val="000000"/>
                </a:solidFill>
                <a:cs typeface="ＭＳ Ｐゴシック" charset="0"/>
              </a:rPr>
              <a:t>disks</a:t>
            </a:r>
          </a:p>
        </p:txBody>
      </p:sp>
      <p:sp>
        <p:nvSpPr>
          <p:cNvPr id="557092" name="AutoShape 36">
            <a:extLst>
              <a:ext uri="{FF2B5EF4-FFF2-40B4-BE49-F238E27FC236}">
                <a16:creationId xmlns:a16="http://schemas.microsoft.com/office/drawing/2014/main" id="{63297D6D-4256-9B4B-B189-024537EE4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1" y="1776413"/>
            <a:ext cx="1971675" cy="2667000"/>
          </a:xfrm>
          <a:prstGeom prst="triangle">
            <a:avLst>
              <a:gd name="adj" fmla="val 50000"/>
            </a:avLst>
          </a:prstGeom>
          <a:noFill/>
          <a:ln w="5715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93" name="AutoShape 37">
            <a:extLst>
              <a:ext uri="{FF2B5EF4-FFF2-40B4-BE49-F238E27FC236}">
                <a16:creationId xmlns:a16="http://schemas.microsoft.com/office/drawing/2014/main" id="{2053FB14-C0AC-8641-A172-1D4D713BD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768601"/>
            <a:ext cx="1143000" cy="1065213"/>
          </a:xfrm>
          <a:prstGeom prst="rightArrow">
            <a:avLst>
              <a:gd name="adj1" fmla="val 71130"/>
              <a:gd name="adj2" fmla="val 45510"/>
            </a:avLst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94" name="Text Box 38">
            <a:extLst>
              <a:ext uri="{FF2B5EF4-FFF2-40B4-BE49-F238E27FC236}">
                <a16:creationId xmlns:a16="http://schemas.microsoft.com/office/drawing/2014/main" id="{96262949-AE58-0345-ABEB-804BC91E9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589" y="3452813"/>
            <a:ext cx="831263" cy="44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968" tIns="43486" rIns="86968" bIns="43486">
            <a:spAutoFit/>
          </a:bodyPr>
          <a:lstStyle>
            <a:lvl1pPr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7466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5091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42557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0182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590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62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734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06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300" dirty="0">
                <a:solidFill>
                  <a:srgbClr val="000000"/>
                </a:solidFill>
                <a:cs typeface="ＭＳ Ｐゴシック" charset="0"/>
              </a:rPr>
              <a:t>index</a:t>
            </a:r>
          </a:p>
        </p:txBody>
      </p:sp>
      <p:sp>
        <p:nvSpPr>
          <p:cNvPr id="557095" name="Text Box 39">
            <a:extLst>
              <a:ext uri="{FF2B5EF4-FFF2-40B4-BE49-F238E27FC236}">
                <a16:creationId xmlns:a16="http://schemas.microsoft.com/office/drawing/2014/main" id="{9AC06987-23C2-5144-8085-17C629423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1" y="1966913"/>
            <a:ext cx="1063625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968" tIns="43486" rIns="86968" bIns="43486">
            <a:spAutoFit/>
          </a:bodyPr>
          <a:lstStyle>
            <a:lvl1pPr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7466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5091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42557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0182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590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62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734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06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900" dirty="0">
                <a:solidFill>
                  <a:srgbClr val="000000"/>
                </a:solidFill>
                <a:cs typeface="ＭＳ Ｐゴシック" charset="0"/>
              </a:rPr>
              <a:t>analysis/</a:t>
            </a:r>
          </a:p>
          <a:p>
            <a:pPr algn="ctr">
              <a:defRPr/>
            </a:pPr>
            <a:r>
              <a:rPr lang="en-US" sz="1900" dirty="0">
                <a:solidFill>
                  <a:srgbClr val="000000"/>
                </a:solidFill>
                <a:cs typeface="ＭＳ Ｐゴシック" charset="0"/>
              </a:rPr>
              <a:t>mining</a:t>
            </a:r>
          </a:p>
        </p:txBody>
      </p:sp>
      <p:sp>
        <p:nvSpPr>
          <p:cNvPr id="557096" name="Rectangle 40">
            <a:extLst>
              <a:ext uri="{FF2B5EF4-FFF2-40B4-BE49-F238E27FC236}">
                <a16:creationId xmlns:a16="http://schemas.microsoft.com/office/drawing/2014/main" id="{CA656D31-3A01-9944-93E5-34459EBB3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511801"/>
            <a:ext cx="1447800" cy="9890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97" name="Rectangle 41">
            <a:extLst>
              <a:ext uri="{FF2B5EF4-FFF2-40B4-BE49-F238E27FC236}">
                <a16:creationId xmlns:a16="http://schemas.microsoft.com/office/drawing/2014/main" id="{BEAD15A9-15E1-A44F-B970-10BB37104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6119814"/>
            <a:ext cx="1220788" cy="1539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098" name="Text Box 42">
            <a:extLst>
              <a:ext uri="{FF2B5EF4-FFF2-40B4-BE49-F238E27FC236}">
                <a16:creationId xmlns:a16="http://schemas.microsoft.com/office/drawing/2014/main" id="{9A0A4A46-D80C-4441-80E5-5B27F44DF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988" y="5538788"/>
            <a:ext cx="896986" cy="58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968" tIns="43486" rIns="86968" bIns="43486">
            <a:spAutoFit/>
          </a:bodyPr>
          <a:lstStyle>
            <a:lvl1pPr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7466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5091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42557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0182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590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62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734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06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cs typeface="ＭＳ Ｐゴシック" charset="0"/>
              </a:rPr>
              <a:t>Search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cs typeface="ＭＳ Ｐゴシック" charset="0"/>
              </a:rPr>
              <a:t>interface</a:t>
            </a:r>
          </a:p>
        </p:txBody>
      </p:sp>
      <p:sp>
        <p:nvSpPr>
          <p:cNvPr id="557099" name="Line 43">
            <a:extLst>
              <a:ext uri="{FF2B5EF4-FFF2-40B4-BE49-F238E27FC236}">
                <a16:creationId xmlns:a16="http://schemas.microsoft.com/office/drawing/2014/main" id="{E2F330A8-4466-5946-8B11-4521860EF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967414"/>
            <a:ext cx="1600200" cy="230187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7100" name="Text Box 44">
            <a:extLst>
              <a:ext uri="{FF2B5EF4-FFF2-40B4-BE49-F238E27FC236}">
                <a16:creationId xmlns:a16="http://schemas.microsoft.com/office/drawing/2014/main" id="{F7927E98-3A16-B842-B084-CE9AF218F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5816601"/>
            <a:ext cx="2162175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968" tIns="43486" rIns="86968" bIns="43486">
            <a:spAutoFit/>
          </a:bodyPr>
          <a:lstStyle>
            <a:lvl1pPr defTabSz="950913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50913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50913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50913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50913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</a:rPr>
              <a:t>query: </a:t>
            </a:r>
            <a:r>
              <a:rPr lang="ja-JP" altLang="en-US" sz="190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en-US" altLang="ja-JP" sz="1900">
                <a:solidFill>
                  <a:srgbClr val="000000"/>
                </a:solidFill>
              </a:rPr>
              <a:t>computer</a:t>
            </a:r>
            <a:r>
              <a:rPr lang="ja-JP" altLang="en-US" sz="190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  <a:endParaRPr lang="en-US" altLang="en-US" sz="1900">
              <a:solidFill>
                <a:srgbClr val="000000"/>
              </a:solidFill>
            </a:endParaRPr>
          </a:p>
        </p:txBody>
      </p:sp>
      <p:sp>
        <p:nvSpPr>
          <p:cNvPr id="557101" name="AutoShape 45">
            <a:extLst>
              <a:ext uri="{FF2B5EF4-FFF2-40B4-BE49-F238E27FC236}">
                <a16:creationId xmlns:a16="http://schemas.microsoft.com/office/drawing/2014/main" id="{279026F1-9B26-1247-B067-446CF3E00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14" y="4595814"/>
            <a:ext cx="1754187" cy="1601787"/>
          </a:xfrm>
          <a:custGeom>
            <a:avLst/>
            <a:gdLst>
              <a:gd name="T0" fmla="*/ 1183698 w 21600"/>
              <a:gd name="T1" fmla="*/ 0 h 21600"/>
              <a:gd name="T2" fmla="*/ 613890 w 21600"/>
              <a:gd name="T3" fmla="*/ 560635 h 21600"/>
              <a:gd name="T4" fmla="*/ 0 w 21600"/>
              <a:gd name="T5" fmla="*/ 1434357 h 21600"/>
              <a:gd name="T6" fmla="*/ 660812 w 21600"/>
              <a:gd name="T7" fmla="*/ 1601391 h 21600"/>
              <a:gd name="T8" fmla="*/ 1321544 w 21600"/>
              <a:gd name="T9" fmla="*/ 1172722 h 21600"/>
              <a:gd name="T10" fmla="*/ 1753507 w 21600"/>
              <a:gd name="T11" fmla="*/ 560635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7094 h 21600"/>
              <a:gd name="T20" fmla="*/ 16279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4581" y="0"/>
                </a:moveTo>
                <a:lnTo>
                  <a:pt x="7562" y="7562"/>
                </a:lnTo>
                <a:lnTo>
                  <a:pt x="12883" y="7562"/>
                </a:lnTo>
                <a:lnTo>
                  <a:pt x="12883" y="17094"/>
                </a:lnTo>
                <a:lnTo>
                  <a:pt x="0" y="17094"/>
                </a:lnTo>
                <a:lnTo>
                  <a:pt x="0" y="21600"/>
                </a:lnTo>
                <a:lnTo>
                  <a:pt x="16279" y="21600"/>
                </a:lnTo>
                <a:lnTo>
                  <a:pt x="16279" y="7562"/>
                </a:lnTo>
                <a:lnTo>
                  <a:pt x="21600" y="7562"/>
                </a:lnTo>
                <a:lnTo>
                  <a:pt x="14581" y="0"/>
                </a:lnTo>
                <a:close/>
              </a:path>
            </a:pathLst>
          </a:custGeom>
          <a:solidFill>
            <a:srgbClr val="FF0033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83653" tIns="41828" rIns="83653" bIns="41828" anchor="ctr"/>
          <a:lstStyle/>
          <a:p>
            <a:endParaRPr lang="en-US"/>
          </a:p>
        </p:txBody>
      </p:sp>
      <p:sp>
        <p:nvSpPr>
          <p:cNvPr id="557102" name="Text Box 46">
            <a:extLst>
              <a:ext uri="{FF2B5EF4-FFF2-40B4-BE49-F238E27FC236}">
                <a16:creationId xmlns:a16="http://schemas.microsoft.com/office/drawing/2014/main" id="{3B2F8B93-FBFE-5448-B3D9-0521604BD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3671" y="5324476"/>
            <a:ext cx="1163084" cy="64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968" tIns="43486" rIns="86968" bIns="43486">
            <a:spAutoFit/>
          </a:bodyPr>
          <a:lstStyle>
            <a:lvl1pPr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7466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5091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42557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0182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590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62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734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06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cs typeface="ＭＳ Ｐゴシック" charset="0"/>
              </a:rPr>
              <a:t>query</a:t>
            </a:r>
          </a:p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  <a:cs typeface="ＭＳ Ｐゴシック" charset="0"/>
              </a:rPr>
              <a:t>processing</a:t>
            </a:r>
          </a:p>
        </p:txBody>
      </p:sp>
      <p:sp>
        <p:nvSpPr>
          <p:cNvPr id="47" name="Text Box 39">
            <a:extLst>
              <a:ext uri="{FF2B5EF4-FFF2-40B4-BE49-F238E27FC236}">
                <a16:creationId xmlns:a16="http://schemas.microsoft.com/office/drawing/2014/main" id="{E250CAB2-0EC7-D544-A66C-107D4DB87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6139" y="3824288"/>
            <a:ext cx="10636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968" tIns="43486" rIns="86968" bIns="43486">
            <a:spAutoFit/>
          </a:bodyPr>
          <a:lstStyle>
            <a:lvl1pPr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7466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50913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42557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01825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590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162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734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0625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900" dirty="0">
                <a:solidFill>
                  <a:srgbClr val="000000"/>
                </a:solidFill>
                <a:cs typeface="ＭＳ Ｐゴシック" charset="0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270804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>
            <a:extLst>
              <a:ext uri="{FF2B5EF4-FFF2-40B4-BE49-F238E27FC236}">
                <a16:creationId xmlns:a16="http://schemas.microsoft.com/office/drawing/2014/main" id="{F16B9211-12C0-694C-AE3F-1BEF97CE0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4" y="152401"/>
            <a:ext cx="7669795" cy="6400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028" tIns="43516" rIns="87028" bIns="43516">
            <a:spAutoFit/>
          </a:bodyPr>
          <a:lstStyle/>
          <a:p>
            <a:pPr defTabSz="864558">
              <a:lnSpc>
                <a:spcPct val="260000"/>
              </a:lnSpc>
              <a:buClr>
                <a:srgbClr val="FF0033"/>
              </a:buClr>
              <a:buFontTx/>
              <a:buChar char="•"/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 coverage              </a:t>
            </a:r>
            <a:r>
              <a:rPr lang="en-US" sz="2300" dirty="0">
                <a:latin typeface="Times New Roman" charset="0"/>
                <a:ea typeface="ＭＳ Ｐゴシック" charset="0"/>
              </a:rPr>
              <a:t>(need to cover large part of the web)</a:t>
            </a:r>
            <a:endParaRPr lang="en-US" sz="2700" dirty="0">
              <a:latin typeface="Times New Roman" charset="0"/>
              <a:ea typeface="ＭＳ Ｐゴシック" charset="0"/>
            </a:endParaRPr>
          </a:p>
          <a:p>
            <a:pPr defTabSz="864558">
              <a:lnSpc>
                <a:spcPct val="250000"/>
              </a:lnSpc>
              <a:buClr>
                <a:srgbClr val="FF0033"/>
              </a:buClr>
              <a:buFontTx/>
              <a:buChar char="•"/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 ranking                </a:t>
            </a:r>
            <a:r>
              <a:rPr lang="en-US" sz="2300" dirty="0">
                <a:latin typeface="Times New Roman" charset="0"/>
                <a:ea typeface="ＭＳ Ｐゴシック" charset="0"/>
              </a:rPr>
              <a:t>(in the case of broad and narrow queries)</a:t>
            </a:r>
            <a:endParaRPr lang="en-US" sz="2700" dirty="0">
              <a:latin typeface="Times New Roman" charset="0"/>
              <a:ea typeface="ＭＳ Ｐゴシック" charset="0"/>
            </a:endParaRPr>
          </a:p>
          <a:p>
            <a:pPr defTabSz="864558">
              <a:lnSpc>
                <a:spcPct val="250000"/>
              </a:lnSpc>
              <a:buClr>
                <a:srgbClr val="FF0033"/>
              </a:buClr>
              <a:buFontTx/>
              <a:buChar char="•"/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 freshness                  </a:t>
            </a:r>
            <a:r>
              <a:rPr lang="en-US" sz="2300" dirty="0">
                <a:latin typeface="Times New Roman" charset="0"/>
                <a:ea typeface="ＭＳ Ｐゴシック" charset="0"/>
              </a:rPr>
              <a:t>(need to update content)</a:t>
            </a:r>
            <a:endParaRPr lang="en-US" sz="2700" dirty="0">
              <a:latin typeface="Times New Roman" charset="0"/>
              <a:ea typeface="ＭＳ Ｐゴシック" charset="0"/>
            </a:endParaRPr>
          </a:p>
          <a:p>
            <a:pPr defTabSz="864558">
              <a:lnSpc>
                <a:spcPct val="250000"/>
              </a:lnSpc>
              <a:buClr>
                <a:srgbClr val="FF0033"/>
              </a:buClr>
              <a:buFontTx/>
              <a:buChar char="•"/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 user load                 </a:t>
            </a:r>
            <a:r>
              <a:rPr lang="en-US" sz="2300" dirty="0">
                <a:latin typeface="Times New Roman" charset="0"/>
                <a:ea typeface="ＭＳ Ｐゴシック" charset="0"/>
              </a:rPr>
              <a:t>(&gt; 50000 queries/sec - Google)</a:t>
            </a:r>
            <a:endParaRPr lang="en-US" sz="2700" dirty="0">
              <a:latin typeface="Times New Roman" charset="0"/>
              <a:ea typeface="ＭＳ Ｐゴシック" charset="0"/>
            </a:endParaRPr>
          </a:p>
          <a:p>
            <a:pPr defTabSz="864558">
              <a:lnSpc>
                <a:spcPct val="250000"/>
              </a:lnSpc>
              <a:buClr>
                <a:srgbClr val="FF0033"/>
              </a:buClr>
              <a:buFontTx/>
              <a:buChar char="•"/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 manipulation              </a:t>
            </a:r>
            <a:r>
              <a:rPr lang="en-US" sz="2300" dirty="0">
                <a:latin typeface="Times New Roman" charset="0"/>
                <a:ea typeface="ＭＳ Ｐゴシック" charset="0"/>
              </a:rPr>
              <a:t>(sites want to be listed first)</a:t>
            </a:r>
          </a:p>
          <a:p>
            <a:pPr defTabSz="864558">
              <a:lnSpc>
                <a:spcPct val="250000"/>
              </a:lnSpc>
              <a:buClr>
                <a:srgbClr val="FF0033"/>
              </a:buClr>
              <a:buFontTx/>
              <a:buChar char="•"/>
              <a:defRPr/>
            </a:pPr>
            <a:r>
              <a:rPr lang="en-US" sz="2800" dirty="0">
                <a:latin typeface="Times New Roman" charset="0"/>
                <a:ea typeface="ＭＳ Ｐゴシック" charset="0"/>
              </a:rPr>
              <a:t> monetization            </a:t>
            </a:r>
            <a:r>
              <a:rPr lang="en-US" dirty="0">
                <a:latin typeface="Times New Roman" charset="0"/>
                <a:ea typeface="ＭＳ Ｐゴシック" charset="0"/>
              </a:rPr>
              <a:t>(how to make money from queries)</a:t>
            </a:r>
          </a:p>
        </p:txBody>
      </p:sp>
      <p:sp>
        <p:nvSpPr>
          <p:cNvPr id="560131" name="Rectangle 3">
            <a:extLst>
              <a:ext uri="{FF2B5EF4-FFF2-40B4-BE49-F238E27FC236}">
                <a16:creationId xmlns:a16="http://schemas.microsoft.com/office/drawing/2014/main" id="{C69A3E3B-997D-3949-8108-6F36DBF07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0"/>
            <a:ext cx="5523374" cy="61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028" tIns="43516" rIns="87028" bIns="43516">
            <a:spAutoFit/>
          </a:bodyPr>
          <a:lstStyle/>
          <a:p>
            <a:pPr defTabSz="864558">
              <a:defRPr/>
            </a:pPr>
            <a:r>
              <a:rPr lang="en-US" sz="3400">
                <a:latin typeface="Times New Roman" charset="0"/>
                <a:ea typeface="ＭＳ Ｐゴシック" charset="0"/>
              </a:rPr>
              <a:t>Challenges for search engines:</a:t>
            </a:r>
            <a:endParaRPr lang="en-US" sz="3000">
              <a:latin typeface="Times New Roman" charset="0"/>
              <a:ea typeface="ＭＳ Ｐゴシック" charset="0"/>
            </a:endParaRPr>
          </a:p>
        </p:txBody>
      </p:sp>
      <p:sp>
        <p:nvSpPr>
          <p:cNvPr id="560132" name="Line 4">
            <a:extLst>
              <a:ext uri="{FF2B5EF4-FFF2-40B4-BE49-F238E27FC236}">
                <a16:creationId xmlns:a16="http://schemas.microsoft.com/office/drawing/2014/main" id="{2ED8B576-1FAD-584E-9666-B03C8C609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6264" y="530226"/>
            <a:ext cx="5621337" cy="3175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3138" tIns="41564" rIns="83138" bIns="41564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560133" name="AutoShape 5">
            <a:extLst>
              <a:ext uri="{FF2B5EF4-FFF2-40B4-BE49-F238E27FC236}">
                <a16:creationId xmlns:a16="http://schemas.microsoft.com/office/drawing/2014/main" id="{87FC9A47-0C4A-6543-A425-1CF9D83E3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1308100"/>
            <a:ext cx="455612" cy="304800"/>
          </a:xfrm>
          <a:prstGeom prst="rightArrow">
            <a:avLst>
              <a:gd name="adj1" fmla="val 50000"/>
              <a:gd name="adj2" fmla="val 77568"/>
            </a:avLst>
          </a:prstGeom>
          <a:solidFill>
            <a:schemeClr val="accent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428" tIns="43222" rIns="86428" bIns="43222" anchor="ctr"/>
          <a:lstStyle/>
          <a:p>
            <a:pPr algn="ctr" defTabSz="864558">
              <a:defRPr/>
            </a:pPr>
            <a:endParaRPr lang="en-US" sz="2300">
              <a:latin typeface="Times New Roman" charset="0"/>
              <a:ea typeface="ＭＳ Ｐゴシック" charset="0"/>
            </a:endParaRPr>
          </a:p>
        </p:txBody>
      </p:sp>
      <p:sp>
        <p:nvSpPr>
          <p:cNvPr id="560134" name="Rectangle 6">
            <a:extLst>
              <a:ext uri="{FF2B5EF4-FFF2-40B4-BE49-F238E27FC236}">
                <a16:creationId xmlns:a16="http://schemas.microsoft.com/office/drawing/2014/main" id="{19E2FFD4-1FF9-AC4A-938E-889193FD3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1" y="1190626"/>
            <a:ext cx="52292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028" tIns="43516" rIns="87028" bIns="43516">
            <a:spAutoFit/>
          </a:bodyPr>
          <a:lstStyle/>
          <a:p>
            <a:pPr defTabSz="864558">
              <a:buClr>
                <a:srgbClr val="FF0033"/>
              </a:buClr>
              <a:defRPr/>
            </a:pPr>
            <a:r>
              <a:rPr lang="en-US" sz="2300" i="1" dirty="0">
                <a:latin typeface="Times New Roman" charset="0"/>
                <a:ea typeface="ＭＳ Ｐゴシック" charset="0"/>
              </a:rPr>
              <a:t>need to crawl and store massive data sets</a:t>
            </a:r>
          </a:p>
        </p:txBody>
      </p:sp>
      <p:sp>
        <p:nvSpPr>
          <p:cNvPr id="560135" name="Rectangle 7">
            <a:extLst>
              <a:ext uri="{FF2B5EF4-FFF2-40B4-BE49-F238E27FC236}">
                <a16:creationId xmlns:a16="http://schemas.microsoft.com/office/drawing/2014/main" id="{36893BFC-F70C-7F47-A826-2646F400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28851"/>
            <a:ext cx="4733350" cy="44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028" tIns="43516" rIns="87028" bIns="43516">
            <a:spAutoFit/>
          </a:bodyPr>
          <a:lstStyle/>
          <a:p>
            <a:pPr defTabSz="864558">
              <a:buClr>
                <a:srgbClr val="FF0033"/>
              </a:buClr>
              <a:defRPr/>
            </a:pPr>
            <a:r>
              <a:rPr lang="en-US" sz="2300" i="1" dirty="0">
                <a:latin typeface="Times New Roman" charset="0"/>
                <a:ea typeface="ＭＳ Ｐゴシック" charset="0"/>
              </a:rPr>
              <a:t>smart information retrieval techniques</a:t>
            </a:r>
          </a:p>
        </p:txBody>
      </p:sp>
      <p:sp>
        <p:nvSpPr>
          <p:cNvPr id="560136" name="Rectangle 8">
            <a:extLst>
              <a:ext uri="{FF2B5EF4-FFF2-40B4-BE49-F238E27FC236}">
                <a16:creationId xmlns:a16="http://schemas.microsoft.com/office/drawing/2014/main" id="{47980500-72FD-A44C-83D6-AF687FB09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1" y="3276601"/>
            <a:ext cx="3827909" cy="44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028" tIns="43516" rIns="87028" bIns="43516">
            <a:spAutoFit/>
          </a:bodyPr>
          <a:lstStyle/>
          <a:p>
            <a:pPr defTabSz="864558">
              <a:buClr>
                <a:srgbClr val="FF0033"/>
              </a:buClr>
              <a:defRPr/>
            </a:pPr>
            <a:r>
              <a:rPr lang="en-US" sz="2300" i="1">
                <a:latin typeface="Times New Roman" charset="0"/>
                <a:ea typeface="ＭＳ Ｐゴシック" charset="0"/>
              </a:rPr>
              <a:t>frequent recrawling of content </a:t>
            </a:r>
          </a:p>
        </p:txBody>
      </p:sp>
      <p:sp>
        <p:nvSpPr>
          <p:cNvPr id="560137" name="Rectangle 9">
            <a:extLst>
              <a:ext uri="{FF2B5EF4-FFF2-40B4-BE49-F238E27FC236}">
                <a16:creationId xmlns:a16="http://schemas.microsoft.com/office/drawing/2014/main" id="{0EEBB8F7-A510-C94D-8F38-E8980E254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267201"/>
            <a:ext cx="3736026" cy="44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028" tIns="43516" rIns="87028" bIns="43516">
            <a:spAutoFit/>
          </a:bodyPr>
          <a:lstStyle/>
          <a:p>
            <a:pPr defTabSz="864558">
              <a:buClr>
                <a:srgbClr val="FF0033"/>
              </a:buClr>
              <a:defRPr/>
            </a:pPr>
            <a:r>
              <a:rPr lang="en-US" sz="2300" i="1" dirty="0">
                <a:latin typeface="Times New Roman" charset="0"/>
                <a:ea typeface="ＭＳ Ｐゴシック" charset="0"/>
              </a:rPr>
              <a:t>many queries on massive data</a:t>
            </a:r>
          </a:p>
        </p:txBody>
      </p:sp>
      <p:sp>
        <p:nvSpPr>
          <p:cNvPr id="560138" name="Rectangle 10">
            <a:extLst>
              <a:ext uri="{FF2B5EF4-FFF2-40B4-BE49-F238E27FC236}">
                <a16:creationId xmlns:a16="http://schemas.microsoft.com/office/drawing/2014/main" id="{282BEC96-E25A-8A43-BF6B-14CE41195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1" y="5348289"/>
            <a:ext cx="531177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028" tIns="43516" rIns="87028" bIns="43516">
            <a:spAutoFit/>
          </a:bodyPr>
          <a:lstStyle>
            <a:lvl1pPr defTabSz="863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863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863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863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863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FF0033"/>
              </a:buClr>
            </a:pPr>
            <a:r>
              <a:rPr lang="en-US" altLang="en-US" sz="2300" i="1"/>
              <a:t>naïve techniques will be exploited quickly</a:t>
            </a:r>
          </a:p>
        </p:txBody>
      </p:sp>
      <p:sp>
        <p:nvSpPr>
          <p:cNvPr id="560139" name="AutoShape 11">
            <a:extLst>
              <a:ext uri="{FF2B5EF4-FFF2-40B4-BE49-F238E27FC236}">
                <a16:creationId xmlns:a16="http://schemas.microsoft.com/office/drawing/2014/main" id="{90C4D48B-EFC1-A248-B290-439EE399D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2341564"/>
            <a:ext cx="455612" cy="306387"/>
          </a:xfrm>
          <a:prstGeom prst="rightArrow">
            <a:avLst>
              <a:gd name="adj1" fmla="val 50000"/>
              <a:gd name="adj2" fmla="val 77568"/>
            </a:avLst>
          </a:prstGeom>
          <a:solidFill>
            <a:schemeClr val="accent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428" tIns="43222" rIns="86428" bIns="43222" anchor="ctr"/>
          <a:lstStyle/>
          <a:p>
            <a:pPr algn="ctr" defTabSz="864558">
              <a:defRPr/>
            </a:pPr>
            <a:endParaRPr lang="en-US" sz="2300">
              <a:latin typeface="Times New Roman" charset="0"/>
              <a:ea typeface="ＭＳ Ｐゴシック" charset="0"/>
            </a:endParaRPr>
          </a:p>
        </p:txBody>
      </p:sp>
      <p:sp>
        <p:nvSpPr>
          <p:cNvPr id="560140" name="AutoShape 12">
            <a:extLst>
              <a:ext uri="{FF2B5EF4-FFF2-40B4-BE49-F238E27FC236}">
                <a16:creationId xmlns:a16="http://schemas.microsoft.com/office/drawing/2014/main" id="{CFF90747-E22D-BB40-8210-BB8B06B05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3373438"/>
            <a:ext cx="455612" cy="303212"/>
          </a:xfrm>
          <a:prstGeom prst="rightArrow">
            <a:avLst>
              <a:gd name="adj1" fmla="val 50000"/>
              <a:gd name="adj2" fmla="val 77948"/>
            </a:avLst>
          </a:prstGeom>
          <a:solidFill>
            <a:schemeClr val="accent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428" tIns="43222" rIns="86428" bIns="43222" anchor="ctr"/>
          <a:lstStyle/>
          <a:p>
            <a:pPr algn="ctr" defTabSz="864558">
              <a:defRPr/>
            </a:pPr>
            <a:endParaRPr lang="en-US" sz="2300">
              <a:latin typeface="Times New Roman" charset="0"/>
              <a:ea typeface="ＭＳ Ｐゴシック" charset="0"/>
            </a:endParaRPr>
          </a:p>
        </p:txBody>
      </p:sp>
      <p:sp>
        <p:nvSpPr>
          <p:cNvPr id="560141" name="AutoShape 13">
            <a:extLst>
              <a:ext uri="{FF2B5EF4-FFF2-40B4-BE49-F238E27FC236}">
                <a16:creationId xmlns:a16="http://schemas.microsoft.com/office/drawing/2014/main" id="{EC570598-391F-4C4B-B824-88A96297F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4391025"/>
            <a:ext cx="455612" cy="304800"/>
          </a:xfrm>
          <a:prstGeom prst="rightArrow">
            <a:avLst>
              <a:gd name="adj1" fmla="val 50000"/>
              <a:gd name="adj2" fmla="val 77568"/>
            </a:avLst>
          </a:prstGeom>
          <a:solidFill>
            <a:schemeClr val="accent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428" tIns="43222" rIns="86428" bIns="43222" anchor="ctr"/>
          <a:lstStyle/>
          <a:p>
            <a:pPr algn="ctr" defTabSz="864558">
              <a:defRPr/>
            </a:pPr>
            <a:endParaRPr lang="en-US" sz="2300">
              <a:latin typeface="Times New Roman" charset="0"/>
              <a:ea typeface="ＭＳ Ｐゴシック" charset="0"/>
            </a:endParaRPr>
          </a:p>
        </p:txBody>
      </p:sp>
      <p:sp>
        <p:nvSpPr>
          <p:cNvPr id="560142" name="AutoShape 14">
            <a:extLst>
              <a:ext uri="{FF2B5EF4-FFF2-40B4-BE49-F238E27FC236}">
                <a16:creationId xmlns:a16="http://schemas.microsoft.com/office/drawing/2014/main" id="{7981D017-0CAB-FA4E-B4B2-2B7F7973B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5424488"/>
            <a:ext cx="455612" cy="304800"/>
          </a:xfrm>
          <a:prstGeom prst="rightArrow">
            <a:avLst>
              <a:gd name="adj1" fmla="val 50000"/>
              <a:gd name="adj2" fmla="val 77568"/>
            </a:avLst>
          </a:prstGeom>
          <a:solidFill>
            <a:schemeClr val="accent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428" tIns="43222" rIns="86428" bIns="43222" anchor="ctr"/>
          <a:lstStyle/>
          <a:p>
            <a:pPr algn="ctr" defTabSz="864558">
              <a:defRPr/>
            </a:pPr>
            <a:endParaRPr lang="en-US" sz="2300">
              <a:latin typeface="Times New Roman" charset="0"/>
              <a:ea typeface="ＭＳ Ｐゴシック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EA10CD02-EE90-C841-9AF4-D38BC829E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14" y="6367464"/>
            <a:ext cx="5106987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028" tIns="43516" rIns="87028" bIns="43516">
            <a:spAutoFit/>
          </a:bodyPr>
          <a:lstStyle/>
          <a:p>
            <a:pPr defTabSz="864558">
              <a:buClr>
                <a:srgbClr val="FF0033"/>
              </a:buClr>
              <a:defRPr/>
            </a:pPr>
            <a:r>
              <a:rPr lang="en-US" sz="2300" i="1" dirty="0">
                <a:latin typeface="Times New Roman" charset="0"/>
                <a:ea typeface="ＭＳ Ｐゴシック" charset="0"/>
              </a:rPr>
              <a:t>placing best ads based on user behavior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86A78418-119C-B547-9964-64046545D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1" y="6443663"/>
            <a:ext cx="455613" cy="304800"/>
          </a:xfrm>
          <a:prstGeom prst="rightArrow">
            <a:avLst>
              <a:gd name="adj1" fmla="val 50000"/>
              <a:gd name="adj2" fmla="val 77568"/>
            </a:avLst>
          </a:prstGeom>
          <a:solidFill>
            <a:schemeClr val="accent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6428" tIns="43222" rIns="86428" bIns="43222" anchor="ctr"/>
          <a:lstStyle/>
          <a:p>
            <a:pPr algn="ctr" defTabSz="864558">
              <a:defRPr/>
            </a:pPr>
            <a:endParaRPr lang="en-US" sz="230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958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7" name="Picture 2" descr="computer">
            <a:extLst>
              <a:ext uri="{FF2B5EF4-FFF2-40B4-BE49-F238E27FC236}">
                <a16:creationId xmlns:a16="http://schemas.microsoft.com/office/drawing/2014/main" id="{2C3CAA10-8C6F-CC41-BE18-C9C78CA2B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84010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3027" name="Rectangle 3">
            <a:extLst>
              <a:ext uri="{FF2B5EF4-FFF2-40B4-BE49-F238E27FC236}">
                <a16:creationId xmlns:a16="http://schemas.microsoft.com/office/drawing/2014/main" id="{D6C7B6BF-7E3B-1F45-AEAF-89104468F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2400"/>
            <a:ext cx="3486626" cy="58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28" tIns="45664" rIns="91328" bIns="45664">
            <a:spAutoFit/>
          </a:bodyPr>
          <a:lstStyle/>
          <a:p>
            <a:pPr>
              <a:defRPr/>
            </a:pPr>
            <a:r>
              <a:rPr lang="en-US" sz="3200" dirty="0">
                <a:latin typeface="Arial" charset="0"/>
                <a:ea typeface="ＭＳ Ｐゴシック" charset="0"/>
              </a:rPr>
              <a:t>Ranked Querying:</a:t>
            </a:r>
          </a:p>
        </p:txBody>
      </p:sp>
      <p:sp>
        <p:nvSpPr>
          <p:cNvPr id="1153028" name="Line 4">
            <a:extLst>
              <a:ext uri="{FF2B5EF4-FFF2-40B4-BE49-F238E27FC236}">
                <a16:creationId xmlns:a16="http://schemas.microsoft.com/office/drawing/2014/main" id="{B6345BC5-C2CE-CC4A-AEF7-A8DAA0845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1800" y="685800"/>
            <a:ext cx="3556000" cy="254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699" tIns="45351" rIns="90699" bIns="45351" anchor="ctr"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  <p:sp>
        <p:nvSpPr>
          <p:cNvPr id="1153029" name="Rectangle 5">
            <a:extLst>
              <a:ext uri="{FF2B5EF4-FFF2-40B4-BE49-F238E27FC236}">
                <a16:creationId xmlns:a16="http://schemas.microsoft.com/office/drawing/2014/main" id="{5DAB9403-A8FE-734A-B309-E961608E0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1" y="152400"/>
            <a:ext cx="5097463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28" tIns="45664" rIns="91328" bIns="45664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10000"/>
              </a:lnSpc>
              <a:buClr>
                <a:srgbClr val="FF0033"/>
              </a:buClr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 return best pages first</a:t>
            </a:r>
          </a:p>
          <a:p>
            <a:pPr>
              <a:lnSpc>
                <a:spcPct val="110000"/>
              </a:lnSpc>
              <a:buClr>
                <a:srgbClr val="FF0033"/>
              </a:buClr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 term- vs. link vs. log-based approaches</a:t>
            </a:r>
          </a:p>
          <a:p>
            <a:pPr>
              <a:lnSpc>
                <a:spcPct val="110000"/>
              </a:lnSpc>
              <a:buClr>
                <a:srgbClr val="FF0033"/>
              </a:buClr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 multiple phases, many features</a:t>
            </a:r>
          </a:p>
          <a:p>
            <a:pPr>
              <a:lnSpc>
                <a:spcPct val="110000"/>
              </a:lnSpc>
              <a:buClr>
                <a:srgbClr val="FF0033"/>
              </a:buClr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 also add meaningful </a:t>
            </a:r>
            <a:r>
              <a:rPr lang="ja-JP" altLang="en-US" sz="2000">
                <a:latin typeface="Arial" panose="020B0604020202020204" pitchFamily="34" charset="0"/>
              </a:rPr>
              <a:t>“</a:t>
            </a:r>
            <a:r>
              <a:rPr lang="en-US" altLang="ja-JP" sz="2000">
                <a:latin typeface="Arial" panose="020B0604020202020204" pitchFamily="34" charset="0"/>
              </a:rPr>
              <a:t>snippets</a:t>
            </a:r>
            <a:r>
              <a:rPr lang="ja-JP" altLang="en-US" sz="2000">
                <a:latin typeface="Arial" panose="020B0604020202020204" pitchFamily="34" charset="0"/>
              </a:rPr>
              <a:t>”</a:t>
            </a:r>
            <a:endParaRPr lang="en-US" altLang="en-US" sz="1800" i="1">
              <a:latin typeface="Arial" panose="020B0604020202020204" pitchFamily="34" charset="0"/>
            </a:endParaRPr>
          </a:p>
        </p:txBody>
      </p:sp>
      <p:sp>
        <p:nvSpPr>
          <p:cNvPr id="1153030" name="Line 6">
            <a:extLst>
              <a:ext uri="{FF2B5EF4-FFF2-40B4-BE49-F238E27FC236}">
                <a16:creationId xmlns:a16="http://schemas.microsoft.com/office/drawing/2014/main" id="{3B7BD2CB-A62F-BD44-889C-9F6234199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752600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699" tIns="45351" rIns="90699" bIns="45351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470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37ED17-5E09-2748-94BE-E19A0466E362}"/>
              </a:ext>
            </a:extLst>
          </p:cNvPr>
          <p:cNvGrpSpPr/>
          <p:nvPr/>
        </p:nvGrpSpPr>
        <p:grpSpPr>
          <a:xfrm>
            <a:off x="4889241" y="1082351"/>
            <a:ext cx="6791650" cy="4775459"/>
            <a:chOff x="2476500" y="807356"/>
            <a:chExt cx="7356930" cy="5069115"/>
          </a:xfrm>
        </p:grpSpPr>
        <p:sp>
          <p:nvSpPr>
            <p:cNvPr id="4" name="Rectangle 3"/>
            <p:cNvSpPr/>
            <p:nvPr/>
          </p:nvSpPr>
          <p:spPr>
            <a:xfrm>
              <a:off x="2911930" y="807357"/>
              <a:ext cx="2703285" cy="19231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Ernie’s scrambled egg recipe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Mix four eggs in a bowl with a little salt and pepper, </a:t>
              </a:r>
              <a:r>
                <a:rPr lang="mr-IN" dirty="0"/>
                <a:t>…</a:t>
              </a:r>
              <a:r>
                <a:rPr lang="en-US" dirty="0"/>
                <a:t>.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640286" y="807356"/>
              <a:ext cx="2719614" cy="19231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Bert’s scrambled egg recipe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First melt a tablespoon of butter, </a:t>
              </a:r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6500" y="3842657"/>
              <a:ext cx="1524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/>
                <a:t>Ernie’s recipe </a:t>
              </a:r>
              <a:r>
                <a:rPr lang="en-US" dirty="0"/>
                <a:t>is good.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76157" y="4191000"/>
              <a:ext cx="1718129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really enjoyed </a:t>
              </a:r>
              <a:r>
                <a:rPr lang="en-US" u="sng" dirty="0"/>
                <a:t>Bert’s recipe</a:t>
              </a:r>
              <a:r>
                <a:rPr lang="en-US" dirty="0"/>
                <a:t>.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55215" y="3474357"/>
              <a:ext cx="1678215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/>
                <a:t>Bert’s recipe </a:t>
              </a:r>
              <a:r>
                <a:rPr lang="en-US" dirty="0"/>
                <a:t>is wonderful!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66000" y="4962071"/>
              <a:ext cx="1451429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/>
                <a:t>Bert’s recipe </a:t>
              </a:r>
              <a:r>
                <a:rPr lang="en-US" dirty="0"/>
                <a:t>is fantastic!</a:t>
              </a:r>
            </a:p>
          </p:txBody>
        </p:sp>
        <p:cxnSp>
          <p:nvCxnSpPr>
            <p:cNvPr id="12" name="Curved Connector 11"/>
            <p:cNvCxnSpPr/>
            <p:nvPr/>
          </p:nvCxnSpPr>
          <p:spPr>
            <a:xfrm rot="5400000" flipH="1" flipV="1">
              <a:off x="2948215" y="3020787"/>
              <a:ext cx="1342572" cy="761999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5400000" flipH="1" flipV="1">
              <a:off x="5917296" y="3453494"/>
              <a:ext cx="2026555" cy="580572"/>
            </a:xfrm>
            <a:prstGeom prst="curvedConnector3">
              <a:avLst>
                <a:gd name="adj1" fmla="val 761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/>
            <p:nvPr/>
          </p:nvCxnSpPr>
          <p:spPr>
            <a:xfrm rot="16200000" flipV="1">
              <a:off x="6718300" y="3750130"/>
              <a:ext cx="2374902" cy="335641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/>
            <p:nvPr/>
          </p:nvCxnSpPr>
          <p:spPr>
            <a:xfrm rot="16200000" flipV="1">
              <a:off x="8453665" y="2813051"/>
              <a:ext cx="988784" cy="823686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1D2FDC-C1CE-AD4D-9966-3FB90E235E27}"/>
              </a:ext>
            </a:extLst>
          </p:cNvPr>
          <p:cNvSpPr txBox="1"/>
          <p:nvPr/>
        </p:nvSpPr>
        <p:spPr>
          <a:xfrm>
            <a:off x="373223" y="545067"/>
            <a:ext cx="3750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Which Page is more important?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11331-F61E-404F-9504-55370438B554}"/>
              </a:ext>
            </a:extLst>
          </p:cNvPr>
          <p:cNvSpPr txBox="1"/>
          <p:nvPr/>
        </p:nvSpPr>
        <p:spPr>
          <a:xfrm>
            <a:off x="373223" y="2007821"/>
            <a:ext cx="36544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The one with the better recipe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 one with a better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 one that can be reached faster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 one that had more incoming links</a:t>
            </a:r>
          </a:p>
        </p:txBody>
      </p:sp>
    </p:spTree>
    <p:extLst>
      <p:ext uri="{BB962C8B-B14F-4D97-AF65-F5344CB8AC3E}">
        <p14:creationId xmlns:p14="http://schemas.microsoft.com/office/powerpoint/2010/main" val="4227338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92B784-1F4F-5F41-97DD-41F4AAACB0A9}"/>
              </a:ext>
            </a:extLst>
          </p:cNvPr>
          <p:cNvGrpSpPr/>
          <p:nvPr/>
        </p:nvGrpSpPr>
        <p:grpSpPr>
          <a:xfrm>
            <a:off x="5449078" y="1455573"/>
            <a:ext cx="6244902" cy="4850105"/>
            <a:chOff x="2911930" y="807356"/>
            <a:chExt cx="6953250" cy="5069116"/>
          </a:xfrm>
        </p:grpSpPr>
        <p:sp>
          <p:nvSpPr>
            <p:cNvPr id="4" name="Rectangle 3"/>
            <p:cNvSpPr/>
            <p:nvPr/>
          </p:nvSpPr>
          <p:spPr>
            <a:xfrm>
              <a:off x="2911930" y="807357"/>
              <a:ext cx="2703285" cy="192314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Ernie’s scrambled egg recipe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Mix four eggs in a bowl with a little salt and pepper, </a:t>
              </a:r>
              <a:r>
                <a:rPr lang="mr-IN" dirty="0"/>
                <a:t>…</a:t>
              </a:r>
              <a:r>
                <a:rPr lang="en-US" dirty="0"/>
                <a:t>.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640286" y="807356"/>
              <a:ext cx="2719614" cy="19231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Bert’s scrambled egg recipe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First melt a tablespoon of butter, </a:t>
              </a:r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10642" y="3742872"/>
              <a:ext cx="2839358" cy="185420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Nasir Memon’s home page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I tried </a:t>
              </a:r>
              <a:r>
                <a:rPr lang="en-US" u="sng" dirty="0"/>
                <a:t>Ernie’s recipe </a:t>
              </a:r>
              <a:r>
                <a:rPr lang="en-US" dirty="0"/>
                <a:t>once, and it’s not bad at all.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34252" y="4073073"/>
              <a:ext cx="2530928" cy="180339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Alice Water’s home page</a:t>
              </a:r>
            </a:p>
            <a:p>
              <a:pPr algn="ctr"/>
              <a:endParaRPr lang="en-US" sz="2400" dirty="0"/>
            </a:p>
            <a:p>
              <a:pPr algn="ctr"/>
              <a:r>
                <a:rPr lang="en-US" u="sng" dirty="0"/>
                <a:t>Bert’s recipe </a:t>
              </a:r>
              <a:r>
                <a:rPr lang="en-US" dirty="0"/>
                <a:t>is clearly one of the best.</a:t>
              </a:r>
            </a:p>
          </p:txBody>
        </p:sp>
        <p:cxnSp>
          <p:nvCxnSpPr>
            <p:cNvPr id="12" name="Curved Connector 11"/>
            <p:cNvCxnSpPr/>
            <p:nvPr/>
          </p:nvCxnSpPr>
          <p:spPr>
            <a:xfrm rot="16200000" flipV="1">
              <a:off x="2691950" y="3213554"/>
              <a:ext cx="2158998" cy="1192897"/>
            </a:xfrm>
            <a:prstGeom prst="curvedConnector3">
              <a:avLst>
                <a:gd name="adj1" fmla="val 2563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/>
            <p:nvPr/>
          </p:nvCxnSpPr>
          <p:spPr>
            <a:xfrm rot="16200000" flipV="1">
              <a:off x="5855609" y="3714753"/>
              <a:ext cx="2667003" cy="698503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2431B2-6764-1249-96A6-E80EE5BDDC3E}"/>
              </a:ext>
            </a:extLst>
          </p:cNvPr>
          <p:cNvSpPr txBox="1"/>
          <p:nvPr/>
        </p:nvSpPr>
        <p:spPr>
          <a:xfrm>
            <a:off x="559837" y="485191"/>
            <a:ext cx="392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Are all pages equal?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4CF37-8A4E-194C-B8A5-51E2AE8521FE}"/>
              </a:ext>
            </a:extLst>
          </p:cNvPr>
          <p:cNvSpPr txBox="1"/>
          <p:nvPr/>
        </p:nvSpPr>
        <p:spPr>
          <a:xfrm>
            <a:off x="518247" y="1455573"/>
            <a:ext cx="38105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page is more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 one with better recipe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 one which is pointed to by more pages?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 one that is pointed to by important people</a:t>
            </a:r>
          </a:p>
        </p:txBody>
      </p:sp>
    </p:spTree>
    <p:extLst>
      <p:ext uri="{BB962C8B-B14F-4D97-AF65-F5344CB8AC3E}">
        <p14:creationId xmlns:p14="http://schemas.microsoft.com/office/powerpoint/2010/main" val="2894258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71369" y="261258"/>
            <a:ext cx="2227493" cy="18216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Ernie’s scrambled egg recipe</a:t>
            </a:r>
            <a:endParaRPr lang="en-US" dirty="0"/>
          </a:p>
          <a:p>
            <a:pPr algn="ctr"/>
            <a:r>
              <a:rPr lang="en-US" dirty="0"/>
              <a:t>Mix four eggs in a bowl with a little salt and pepper,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8984865" y="261257"/>
            <a:ext cx="2219566" cy="17457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Bert’s scrambled egg recipe</a:t>
            </a:r>
            <a:endParaRPr lang="en-US" dirty="0"/>
          </a:p>
          <a:p>
            <a:pPr algn="ctr"/>
            <a:r>
              <a:rPr lang="en-US" dirty="0"/>
              <a:t>First melt a tablespoon of butter,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21665" y="2686284"/>
            <a:ext cx="2084808" cy="17115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Nasir Memon’s home page</a:t>
            </a:r>
            <a:endParaRPr lang="en-US" dirty="0"/>
          </a:p>
          <a:p>
            <a:pPr algn="ctr"/>
            <a:r>
              <a:rPr lang="en-US" dirty="0"/>
              <a:t>I tried </a:t>
            </a:r>
            <a:r>
              <a:rPr lang="en-US" u="sng" dirty="0"/>
              <a:t>Ernie’s recipe </a:t>
            </a:r>
            <a:r>
              <a:rPr lang="en-US" dirty="0"/>
              <a:t>once, and it’s not bad at all.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62627" y="2595205"/>
            <a:ext cx="2057061" cy="1555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Alice Water’s home page</a:t>
            </a:r>
          </a:p>
          <a:p>
            <a:pPr algn="ctr"/>
            <a:r>
              <a:rPr lang="en-US" u="sng" dirty="0"/>
              <a:t>Bert’s recipe </a:t>
            </a:r>
            <a:r>
              <a:rPr lang="en-US" dirty="0"/>
              <a:t>is clearly one of the best.</a:t>
            </a:r>
          </a:p>
        </p:txBody>
      </p:sp>
      <p:cxnSp>
        <p:nvCxnSpPr>
          <p:cNvPr id="12" name="Curved Connector 11"/>
          <p:cNvCxnSpPr/>
          <p:nvPr/>
        </p:nvCxnSpPr>
        <p:spPr>
          <a:xfrm rot="5400000" flipH="1" flipV="1">
            <a:off x="6637393" y="2821159"/>
            <a:ext cx="1603400" cy="1268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endCxn id="5" idx="2"/>
          </p:cNvCxnSpPr>
          <p:nvPr/>
        </p:nvCxnSpPr>
        <p:spPr>
          <a:xfrm rot="5400000" flipH="1" flipV="1">
            <a:off x="9119335" y="2625573"/>
            <a:ext cx="1593912" cy="35671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187820" y="5134078"/>
            <a:ext cx="340862" cy="3795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88689" y="5147362"/>
            <a:ext cx="340862" cy="3795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30214" y="5526865"/>
            <a:ext cx="340862" cy="3795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14435" y="5513581"/>
            <a:ext cx="340862" cy="3795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21767" y="5496504"/>
            <a:ext cx="340862" cy="3795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666980" y="5458554"/>
            <a:ext cx="340862" cy="3795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245653" y="5435784"/>
            <a:ext cx="340862" cy="3795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2628" y="6151149"/>
            <a:ext cx="340862" cy="3795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586514" y="4767859"/>
            <a:ext cx="340862" cy="3795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1</a:t>
            </a:r>
          </a:p>
        </p:txBody>
      </p:sp>
      <p:cxnSp>
        <p:nvCxnSpPr>
          <p:cNvPr id="22" name="Straight Arrow Connector 21"/>
          <p:cNvCxnSpPr>
            <a:stCxn id="9" idx="0"/>
          </p:cNvCxnSpPr>
          <p:nvPr/>
        </p:nvCxnSpPr>
        <p:spPr>
          <a:xfrm flipV="1">
            <a:off x="5358251" y="4397842"/>
            <a:ext cx="430438" cy="736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914330" y="4411126"/>
            <a:ext cx="215219" cy="736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383996" y="4151168"/>
            <a:ext cx="1417352" cy="13756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0"/>
          </p:cNvCxnSpPr>
          <p:nvPr/>
        </p:nvCxnSpPr>
        <p:spPr>
          <a:xfrm flipV="1">
            <a:off x="8984866" y="4151169"/>
            <a:ext cx="951242" cy="1362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527867" y="4151168"/>
            <a:ext cx="566781" cy="1345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9811258" y="4151169"/>
            <a:ext cx="378515" cy="1999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0"/>
          </p:cNvCxnSpPr>
          <p:nvPr/>
        </p:nvCxnSpPr>
        <p:spPr>
          <a:xfrm flipV="1">
            <a:off x="10837411" y="4151169"/>
            <a:ext cx="18826" cy="1307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0"/>
          </p:cNvCxnSpPr>
          <p:nvPr/>
        </p:nvCxnSpPr>
        <p:spPr>
          <a:xfrm flipH="1" flipV="1">
            <a:off x="11213846" y="4151168"/>
            <a:ext cx="202238" cy="1284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1" idx="0"/>
          </p:cNvCxnSpPr>
          <p:nvPr/>
        </p:nvCxnSpPr>
        <p:spPr>
          <a:xfrm flipH="1" flipV="1">
            <a:off x="11413707" y="4122706"/>
            <a:ext cx="343238" cy="645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907970" y="5333727"/>
            <a:ext cx="759010" cy="38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………</a:t>
            </a:r>
            <a:r>
              <a:rPr lang="en-US" dirty="0"/>
              <a:t>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03490" y="5720003"/>
            <a:ext cx="620999" cy="257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100 Pages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43AA39-1760-714D-A74B-F41563F79420}"/>
              </a:ext>
            </a:extLst>
          </p:cNvPr>
          <p:cNvSpPr txBox="1"/>
          <p:nvPr/>
        </p:nvSpPr>
        <p:spPr>
          <a:xfrm>
            <a:off x="549587" y="1995427"/>
            <a:ext cx="38105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page is more important?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 one with better recipe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Ernie’s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Bert’s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They are about the same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C1D252-ED76-DE40-B530-DA61D1C043A7}"/>
              </a:ext>
            </a:extLst>
          </p:cNvPr>
          <p:cNvSpPr txBox="1"/>
          <p:nvPr/>
        </p:nvSpPr>
        <p:spPr>
          <a:xfrm>
            <a:off x="373223" y="545067"/>
            <a:ext cx="3750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Which Page is more important?</a:t>
            </a:r>
          </a:p>
        </p:txBody>
      </p:sp>
    </p:spTree>
    <p:extLst>
      <p:ext uri="{BB962C8B-B14F-4D97-AF65-F5344CB8AC3E}">
        <p14:creationId xmlns:p14="http://schemas.microsoft.com/office/powerpoint/2010/main" val="2186472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50BAABD-5557-7240-A1AC-CA95E364EE4F}"/>
              </a:ext>
            </a:extLst>
          </p:cNvPr>
          <p:cNvGrpSpPr/>
          <p:nvPr/>
        </p:nvGrpSpPr>
        <p:grpSpPr>
          <a:xfrm>
            <a:off x="4273420" y="298581"/>
            <a:ext cx="7150103" cy="6559420"/>
            <a:chOff x="2050144" y="498928"/>
            <a:chExt cx="7712530" cy="5994402"/>
          </a:xfrm>
        </p:grpSpPr>
        <p:sp>
          <p:nvSpPr>
            <p:cNvPr id="4" name="Rectangle 3"/>
            <p:cNvSpPr/>
            <p:nvPr/>
          </p:nvSpPr>
          <p:spPr>
            <a:xfrm>
              <a:off x="2603502" y="498929"/>
              <a:ext cx="2549071" cy="17417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Ernie’s scrambled egg recipe</a:t>
              </a:r>
              <a:endParaRPr lang="en-US" dirty="0"/>
            </a:p>
            <a:p>
              <a:pPr algn="ctr"/>
              <a:r>
                <a:rPr lang="en-US" dirty="0"/>
                <a:t>Mix four eggs in a bowl with a little salt and pepper, </a:t>
              </a:r>
              <a:r>
                <a:rPr lang="mr-IN" dirty="0"/>
                <a:t>…</a:t>
              </a:r>
              <a:r>
                <a:rPr lang="en-US" dirty="0"/>
                <a:t>.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395360" y="498928"/>
              <a:ext cx="2540000" cy="16691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Bert’s scrambled egg recipe</a:t>
              </a:r>
              <a:endParaRPr lang="en-US" dirty="0"/>
            </a:p>
            <a:p>
              <a:pPr algn="ctr"/>
              <a:r>
                <a:rPr lang="en-US" dirty="0"/>
                <a:t>First melt a tablespoon of butter, </a:t>
              </a:r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17749" y="2817587"/>
              <a:ext cx="2385787" cy="163648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Nasir Memon’s home page</a:t>
              </a:r>
              <a:endParaRPr lang="en-US" dirty="0"/>
            </a:p>
            <a:p>
              <a:pPr algn="ctr"/>
              <a:r>
                <a:rPr lang="en-US" dirty="0"/>
                <a:t>I tried </a:t>
              </a:r>
              <a:r>
                <a:rPr lang="en-US" u="sng" dirty="0"/>
                <a:t>Ernie’s recipe </a:t>
              </a:r>
              <a:r>
                <a:rPr lang="en-US" dirty="0"/>
                <a:t>once, and it’s not bad at all.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70969" y="2730503"/>
              <a:ext cx="2354034" cy="14877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Alice Water’s home page</a:t>
              </a:r>
            </a:p>
            <a:p>
              <a:pPr algn="ctr"/>
              <a:r>
                <a:rPr lang="en-US" u="sng" dirty="0"/>
                <a:t>Bert’s recipe </a:t>
              </a:r>
              <a:r>
                <a:rPr lang="en-US" dirty="0"/>
                <a:t>is clearly one of the best.</a:t>
              </a:r>
            </a:p>
          </p:txBody>
        </p:sp>
        <p:cxnSp>
          <p:nvCxnSpPr>
            <p:cNvPr id="12" name="Curved Connector 11"/>
            <p:cNvCxnSpPr/>
            <p:nvPr/>
          </p:nvCxnSpPr>
          <p:spPr>
            <a:xfrm rot="5400000" flipH="1" flipV="1">
              <a:off x="3859893" y="2934609"/>
              <a:ext cx="1533070" cy="145143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endCxn id="5" idx="2"/>
            </p:cNvCxnSpPr>
            <p:nvPr/>
          </p:nvCxnSpPr>
          <p:spPr>
            <a:xfrm rot="5400000" flipH="1" flipV="1">
              <a:off x="6699254" y="2725966"/>
              <a:ext cx="1523999" cy="408215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2050144" y="5158014"/>
              <a:ext cx="390071" cy="362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37759" y="5170715"/>
              <a:ext cx="390071" cy="362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31761" y="5533572"/>
              <a:ext cx="390071" cy="362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00325" y="5520871"/>
              <a:ext cx="390071" cy="362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80899" y="5504543"/>
              <a:ext cx="390071" cy="362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320318" y="5468257"/>
              <a:ext cx="390071" cy="362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82532" y="5446486"/>
              <a:ext cx="390071" cy="362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70970" y="6130473"/>
              <a:ext cx="390071" cy="362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72603" y="4807858"/>
              <a:ext cx="390071" cy="362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prstClr val="white"/>
                  </a:solidFill>
                </a:rPr>
                <a:t>1</a:t>
              </a:r>
            </a:p>
          </p:txBody>
        </p:sp>
        <p:cxnSp>
          <p:nvCxnSpPr>
            <p:cNvPr id="22" name="Straight Arrow Connector 21"/>
            <p:cNvCxnSpPr>
              <a:stCxn id="9" idx="0"/>
            </p:cNvCxnSpPr>
            <p:nvPr/>
          </p:nvCxnSpPr>
          <p:spPr>
            <a:xfrm flipV="1">
              <a:off x="2245180" y="4454071"/>
              <a:ext cx="492579" cy="7039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2881539" y="4466772"/>
              <a:ext cx="246290" cy="7039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707745" y="4218217"/>
              <a:ext cx="1621972" cy="131535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5" idx="0"/>
            </p:cNvCxnSpPr>
            <p:nvPr/>
          </p:nvCxnSpPr>
          <p:spPr>
            <a:xfrm flipV="1">
              <a:off x="6395361" y="4218218"/>
              <a:ext cx="1088571" cy="13026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7016754" y="4218217"/>
              <a:ext cx="648606" cy="12863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7341057" y="4218218"/>
              <a:ext cx="433160" cy="19122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0"/>
            </p:cNvCxnSpPr>
            <p:nvPr/>
          </p:nvCxnSpPr>
          <p:spPr>
            <a:xfrm flipV="1">
              <a:off x="8515353" y="4218218"/>
              <a:ext cx="21544" cy="12500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8" idx="0"/>
            </p:cNvCxnSpPr>
            <p:nvPr/>
          </p:nvCxnSpPr>
          <p:spPr>
            <a:xfrm flipH="1" flipV="1">
              <a:off x="8946133" y="4218217"/>
              <a:ext cx="231435" cy="12282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1" idx="0"/>
            </p:cNvCxnSpPr>
            <p:nvPr/>
          </p:nvCxnSpPr>
          <p:spPr>
            <a:xfrm flipH="1" flipV="1">
              <a:off x="9174848" y="4191003"/>
              <a:ext cx="392791" cy="61685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451731" y="5348905"/>
              <a:ext cx="868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………</a:t>
              </a:r>
              <a:r>
                <a:rPr lang="en-US" dirty="0"/>
                <a:t>..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22320" y="41300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31990" y="3879334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61041" y="5718238"/>
              <a:ext cx="7106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100 Pages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889500" y="191083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83602" y="1813646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73C8634-98DA-314A-A97D-2DDE73C7A2A3}"/>
              </a:ext>
            </a:extLst>
          </p:cNvPr>
          <p:cNvSpPr txBox="1"/>
          <p:nvPr/>
        </p:nvSpPr>
        <p:spPr>
          <a:xfrm>
            <a:off x="373223" y="545067"/>
            <a:ext cx="3750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notion of Authority?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8CC76-3684-0F4C-88F3-9CA361DB4717}"/>
              </a:ext>
            </a:extLst>
          </p:cNvPr>
          <p:cNvSpPr txBox="1"/>
          <p:nvPr/>
        </p:nvSpPr>
        <p:spPr>
          <a:xfrm>
            <a:off x="551941" y="2358715"/>
            <a:ext cx="37509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“links from paged with higher authority should result in a higher ranking than links from lower authority”</a:t>
            </a:r>
          </a:p>
        </p:txBody>
      </p:sp>
    </p:spTree>
    <p:extLst>
      <p:ext uri="{BB962C8B-B14F-4D97-AF65-F5344CB8AC3E}">
        <p14:creationId xmlns:p14="http://schemas.microsoft.com/office/powerpoint/2010/main" val="640462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22222" y="410548"/>
            <a:ext cx="1094530" cy="931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5646585" y="2044765"/>
            <a:ext cx="1144723" cy="8907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96807" y="2044765"/>
            <a:ext cx="1030576" cy="8907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30679" y="2044766"/>
            <a:ext cx="1107483" cy="8907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97137" y="410548"/>
            <a:ext cx="986049" cy="9317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/>
          <p:cNvCxnSpPr>
            <a:cxnSpLocks/>
            <a:stCxn id="9" idx="0"/>
            <a:endCxn id="4" idx="2"/>
          </p:cNvCxnSpPr>
          <p:nvPr/>
        </p:nvCxnSpPr>
        <p:spPr>
          <a:xfrm flipV="1">
            <a:off x="6218946" y="1342259"/>
            <a:ext cx="350541" cy="70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0"/>
          </p:cNvCxnSpPr>
          <p:nvPr/>
        </p:nvCxnSpPr>
        <p:spPr>
          <a:xfrm flipH="1" flipV="1">
            <a:off x="6850407" y="1342260"/>
            <a:ext cx="661688" cy="7025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3"/>
            <a:endCxn id="12" idx="1"/>
          </p:cNvCxnSpPr>
          <p:nvPr/>
        </p:nvCxnSpPr>
        <p:spPr>
          <a:xfrm>
            <a:off x="7116752" y="876403"/>
            <a:ext cx="9803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1" idx="0"/>
          </p:cNvCxnSpPr>
          <p:nvPr/>
        </p:nvCxnSpPr>
        <p:spPr>
          <a:xfrm>
            <a:off x="8739937" y="1342259"/>
            <a:ext cx="244485" cy="7025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116753" y="1044111"/>
            <a:ext cx="1657175" cy="100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439341" y="3921227"/>
            <a:ext cx="1094530" cy="931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63704" y="5555444"/>
            <a:ext cx="1144723" cy="8907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533872" y="5555446"/>
            <a:ext cx="1030576" cy="8907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776413" y="5555445"/>
            <a:ext cx="1107483" cy="8907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14256" y="3921227"/>
            <a:ext cx="986049" cy="9317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43" name="Straight Arrow Connector 42"/>
          <p:cNvCxnSpPr>
            <a:stCxn id="39" idx="0"/>
            <a:endCxn id="38" idx="2"/>
          </p:cNvCxnSpPr>
          <p:nvPr/>
        </p:nvCxnSpPr>
        <p:spPr>
          <a:xfrm flipV="1">
            <a:off x="1636065" y="4852938"/>
            <a:ext cx="350541" cy="70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</p:cNvCxnSpPr>
          <p:nvPr/>
        </p:nvCxnSpPr>
        <p:spPr>
          <a:xfrm flipH="1" flipV="1">
            <a:off x="2267525" y="4852939"/>
            <a:ext cx="781634" cy="70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3"/>
            <a:endCxn id="42" idx="1"/>
          </p:cNvCxnSpPr>
          <p:nvPr/>
        </p:nvCxnSpPr>
        <p:spPr>
          <a:xfrm>
            <a:off x="2533871" y="4387082"/>
            <a:ext cx="9803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41" idx="0"/>
          </p:cNvCxnSpPr>
          <p:nvPr/>
        </p:nvCxnSpPr>
        <p:spPr>
          <a:xfrm>
            <a:off x="4085670" y="4852938"/>
            <a:ext cx="244485" cy="7025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533872" y="4554789"/>
            <a:ext cx="1657175" cy="1000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798841" y="3921228"/>
            <a:ext cx="1094530" cy="931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23204" y="5555445"/>
            <a:ext cx="922903" cy="8907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00733" y="5555446"/>
            <a:ext cx="896189" cy="8907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873755" y="5555446"/>
            <a:ext cx="1107483" cy="8907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873756" y="3921228"/>
            <a:ext cx="986049" cy="9317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53" name="Straight Arrow Connector 52"/>
          <p:cNvCxnSpPr>
            <a:stCxn id="49" idx="0"/>
            <a:endCxn id="48" idx="2"/>
          </p:cNvCxnSpPr>
          <p:nvPr/>
        </p:nvCxnSpPr>
        <p:spPr>
          <a:xfrm flipV="1">
            <a:off x="5884656" y="4852939"/>
            <a:ext cx="461450" cy="70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6627026" y="4852939"/>
            <a:ext cx="430698" cy="702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8" idx="3"/>
            <a:endCxn id="52" idx="1"/>
          </p:cNvCxnSpPr>
          <p:nvPr/>
        </p:nvCxnSpPr>
        <p:spPr>
          <a:xfrm>
            <a:off x="6893371" y="4387083"/>
            <a:ext cx="9803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1" idx="0"/>
          </p:cNvCxnSpPr>
          <p:nvPr/>
        </p:nvCxnSpPr>
        <p:spPr>
          <a:xfrm>
            <a:off x="8183013" y="4852939"/>
            <a:ext cx="244485" cy="7025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6893373" y="4554791"/>
            <a:ext cx="1099214" cy="10006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213376-4BCD-9D45-97C6-4A351427240C}"/>
              </a:ext>
            </a:extLst>
          </p:cNvPr>
          <p:cNvSpPr txBox="1"/>
          <p:nvPr/>
        </p:nvSpPr>
        <p:spPr>
          <a:xfrm>
            <a:off x="373223" y="545067"/>
            <a:ext cx="466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about cycles??</a:t>
            </a:r>
          </a:p>
        </p:txBody>
      </p:sp>
    </p:spTree>
    <p:extLst>
      <p:ext uri="{BB962C8B-B14F-4D97-AF65-F5344CB8AC3E}">
        <p14:creationId xmlns:p14="http://schemas.microsoft.com/office/powerpoint/2010/main" val="348029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">
            <a:extLst>
              <a:ext uri="{FF2B5EF4-FFF2-40B4-BE49-F238E27FC236}">
                <a16:creationId xmlns:a16="http://schemas.microsoft.com/office/drawing/2014/main" id="{F706F6D8-A5C2-104C-A3BB-86B4A13C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one is faster on Random Input?</a:t>
            </a:r>
          </a:p>
        </p:txBody>
      </p:sp>
      <p:sp>
        <p:nvSpPr>
          <p:cNvPr id="3" name="TPAnswers" title="Answer Text">
            <a:extLst>
              <a:ext uri="{FF2B5EF4-FFF2-40B4-BE49-F238E27FC236}">
                <a16:creationId xmlns:a16="http://schemas.microsoft.com/office/drawing/2014/main" id="{60FD8549-E08A-1B4C-A846-708A7A28B58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339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3600" dirty="0"/>
              <a:t>Insertion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Bubble sort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Merge Sort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Quick Sort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They are about the same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Well depends ..</a:t>
            </a:r>
          </a:p>
          <a:p>
            <a:pPr marL="742950" indent="-742950">
              <a:buAutoNum type="alphaUcPeriod"/>
            </a:pPr>
            <a:endParaRPr lang="en-US" sz="3600" dirty="0"/>
          </a:p>
        </p:txBody>
      </p:sp>
      <p:pic>
        <p:nvPicPr>
          <p:cNvPr id="31" name="TPChart" title="Results Chart">
            <a:extLst>
              <a:ext uri="{FF2B5EF4-FFF2-40B4-BE49-F238E27FC236}">
                <a16:creationId xmlns:a16="http://schemas.microsoft.com/office/drawing/2014/main" id="{8996A266-6696-8B4F-AAB5-5AA31031B6B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17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873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40563" y="1317166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38721" y="4497608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39277" y="2764966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80678" y="816423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38078" y="1643737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52906" y="2931880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10020" y="5687781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5362" y="5475509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582663" y="5802081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959059" y="1600194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35978" y="3258451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11306" y="3690251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84706" y="4145637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0491" y="3980536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31863" y="3037108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50978" y="1032321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940564" y="5687780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37991" y="8164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81377" y="11857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231091" y="6128651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688051" y="3418108"/>
            <a:ext cx="263071" cy="20574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0"/>
          </p:cNvCxnSpPr>
          <p:nvPr/>
        </p:nvCxnSpPr>
        <p:spPr>
          <a:xfrm flipH="1" flipV="1">
            <a:off x="4311406" y="1970309"/>
            <a:ext cx="527228" cy="79465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7" idx="1"/>
          </p:cNvCxnSpPr>
          <p:nvPr/>
        </p:nvCxnSpPr>
        <p:spPr>
          <a:xfrm flipV="1">
            <a:off x="4539278" y="1142995"/>
            <a:ext cx="1041401" cy="174171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9" idx="0"/>
          </p:cNvCxnSpPr>
          <p:nvPr/>
        </p:nvCxnSpPr>
        <p:spPr>
          <a:xfrm>
            <a:off x="7937435" y="2296879"/>
            <a:ext cx="714828" cy="6350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2"/>
          </p:cNvCxnSpPr>
          <p:nvPr/>
        </p:nvCxnSpPr>
        <p:spPr>
          <a:xfrm flipH="1">
            <a:off x="7937435" y="3585023"/>
            <a:ext cx="714828" cy="91258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1181377" y="2296880"/>
            <a:ext cx="312906" cy="3505201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920467" y="6250207"/>
            <a:ext cx="3662196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  <a:endCxn id="4" idx="2"/>
          </p:cNvCxnSpPr>
          <p:nvPr/>
        </p:nvCxnSpPr>
        <p:spPr>
          <a:xfrm flipV="1">
            <a:off x="3835336" y="1970308"/>
            <a:ext cx="404585" cy="1288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2"/>
          </p:cNvCxnSpPr>
          <p:nvPr/>
        </p:nvCxnSpPr>
        <p:spPr>
          <a:xfrm flipH="1" flipV="1">
            <a:off x="3835336" y="3911594"/>
            <a:ext cx="556985" cy="15911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838634" y="4214580"/>
            <a:ext cx="872672" cy="1288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059979" y="1478637"/>
            <a:ext cx="593211" cy="12863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7" idx="2"/>
          </p:cNvCxnSpPr>
          <p:nvPr/>
        </p:nvCxnSpPr>
        <p:spPr>
          <a:xfrm flipH="1" flipV="1">
            <a:off x="5880035" y="1469566"/>
            <a:ext cx="97064" cy="2220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3"/>
          </p:cNvCxnSpPr>
          <p:nvPr/>
        </p:nvCxnSpPr>
        <p:spPr>
          <a:xfrm>
            <a:off x="6179392" y="1142994"/>
            <a:ext cx="1446714" cy="827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" idx="1"/>
          </p:cNvCxnSpPr>
          <p:nvPr/>
        </p:nvCxnSpPr>
        <p:spPr>
          <a:xfrm flipH="1" flipV="1">
            <a:off x="4844078" y="5696852"/>
            <a:ext cx="1465943" cy="317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</p:cNvCxnSpPr>
          <p:nvPr/>
        </p:nvCxnSpPr>
        <p:spPr>
          <a:xfrm flipV="1">
            <a:off x="8236792" y="1326238"/>
            <a:ext cx="1003298" cy="644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951620" y="1970309"/>
            <a:ext cx="1981928" cy="1133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3"/>
          </p:cNvCxnSpPr>
          <p:nvPr/>
        </p:nvCxnSpPr>
        <p:spPr>
          <a:xfrm flipV="1">
            <a:off x="8951621" y="3209465"/>
            <a:ext cx="1535613" cy="489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8951620" y="3410851"/>
            <a:ext cx="1378858" cy="569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6" idx="0"/>
          </p:cNvCxnSpPr>
          <p:nvPr/>
        </p:nvCxnSpPr>
        <p:spPr>
          <a:xfrm>
            <a:off x="8726649" y="3590464"/>
            <a:ext cx="357415" cy="555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2"/>
            <a:endCxn id="12" idx="0"/>
          </p:cNvCxnSpPr>
          <p:nvPr/>
        </p:nvCxnSpPr>
        <p:spPr>
          <a:xfrm>
            <a:off x="10831220" y="3690250"/>
            <a:ext cx="50800" cy="2111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7" idx="2"/>
          </p:cNvCxnSpPr>
          <p:nvPr/>
        </p:nvCxnSpPr>
        <p:spPr>
          <a:xfrm>
            <a:off x="10199848" y="4633679"/>
            <a:ext cx="580444" cy="1202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093199" y="4786079"/>
            <a:ext cx="1438665" cy="1050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12" idx="1"/>
          </p:cNvCxnSpPr>
          <p:nvPr/>
        </p:nvCxnSpPr>
        <p:spPr>
          <a:xfrm>
            <a:off x="7937435" y="5078178"/>
            <a:ext cx="2645228" cy="1050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8784707" y="1685463"/>
            <a:ext cx="676791" cy="1246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5" idx="1"/>
          </p:cNvCxnSpPr>
          <p:nvPr/>
        </p:nvCxnSpPr>
        <p:spPr>
          <a:xfrm>
            <a:off x="6310021" y="3980535"/>
            <a:ext cx="1028701" cy="843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068721" y="1478637"/>
            <a:ext cx="1446714" cy="3018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667836" y="2296879"/>
            <a:ext cx="122643" cy="2200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6191365" y="961566"/>
            <a:ext cx="4767695" cy="791029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0" idx="0"/>
          </p:cNvCxnSpPr>
          <p:nvPr/>
        </p:nvCxnSpPr>
        <p:spPr>
          <a:xfrm flipV="1">
            <a:off x="6609378" y="2133594"/>
            <a:ext cx="1016729" cy="355418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6330C89-E1B4-E94F-BE6A-52B8564E4397}"/>
              </a:ext>
            </a:extLst>
          </p:cNvPr>
          <p:cNvSpPr txBox="1"/>
          <p:nvPr/>
        </p:nvSpPr>
        <p:spPr>
          <a:xfrm>
            <a:off x="339596" y="452501"/>
            <a:ext cx="2990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Random Surfer Model</a:t>
            </a:r>
          </a:p>
        </p:txBody>
      </p:sp>
    </p:spTree>
    <p:extLst>
      <p:ext uri="{BB962C8B-B14F-4D97-AF65-F5344CB8AC3E}">
        <p14:creationId xmlns:p14="http://schemas.microsoft.com/office/powerpoint/2010/main" val="3322991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6970" y="1093234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74</a:t>
            </a:r>
          </a:p>
        </p:txBody>
      </p:sp>
      <p:sp>
        <p:nvSpPr>
          <p:cNvPr id="5" name="Rectangle 4"/>
          <p:cNvSpPr/>
          <p:nvPr/>
        </p:nvSpPr>
        <p:spPr>
          <a:xfrm>
            <a:off x="5995128" y="4273676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101</a:t>
            </a:r>
          </a:p>
        </p:txBody>
      </p:sp>
      <p:sp>
        <p:nvSpPr>
          <p:cNvPr id="6" name="Rectangle 5"/>
          <p:cNvSpPr/>
          <p:nvPr/>
        </p:nvSpPr>
        <p:spPr>
          <a:xfrm>
            <a:off x="3195684" y="2541034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</a:t>
            </a:r>
          </a:p>
        </p:txBody>
      </p:sp>
      <p:sp>
        <p:nvSpPr>
          <p:cNvPr id="7" name="Rectangle 6"/>
          <p:cNvSpPr/>
          <p:nvPr/>
        </p:nvSpPr>
        <p:spPr>
          <a:xfrm>
            <a:off x="4237085" y="592491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109</a:t>
            </a:r>
          </a:p>
        </p:txBody>
      </p:sp>
      <p:sp>
        <p:nvSpPr>
          <p:cNvPr id="8" name="Rectangle 7"/>
          <p:cNvSpPr/>
          <p:nvPr/>
        </p:nvSpPr>
        <p:spPr>
          <a:xfrm>
            <a:off x="6294485" y="1419805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58</a:t>
            </a:r>
          </a:p>
        </p:txBody>
      </p:sp>
      <p:sp>
        <p:nvSpPr>
          <p:cNvPr id="9" name="Rectangle 8"/>
          <p:cNvSpPr/>
          <p:nvPr/>
        </p:nvSpPr>
        <p:spPr>
          <a:xfrm>
            <a:off x="7009313" y="2707948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46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66427" y="5463849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01769" y="5251577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39070" y="5578149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615466" y="1376262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2385" y="3034519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67713" y="3466319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41113" y="3921705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56898" y="3756604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88270" y="2813176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07385" y="808389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96971" y="5463848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94398" y="5924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37784" y="9618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87498" y="5904719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44458" y="3194176"/>
            <a:ext cx="263071" cy="2057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0"/>
          </p:cNvCxnSpPr>
          <p:nvPr/>
        </p:nvCxnSpPr>
        <p:spPr>
          <a:xfrm flipH="1" flipV="1">
            <a:off x="2967813" y="1746377"/>
            <a:ext cx="527228" cy="794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7" idx="1"/>
          </p:cNvCxnSpPr>
          <p:nvPr/>
        </p:nvCxnSpPr>
        <p:spPr>
          <a:xfrm flipV="1">
            <a:off x="3195685" y="919063"/>
            <a:ext cx="1041401" cy="174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9" idx="0"/>
          </p:cNvCxnSpPr>
          <p:nvPr/>
        </p:nvCxnSpPr>
        <p:spPr>
          <a:xfrm>
            <a:off x="6593842" y="2072947"/>
            <a:ext cx="714828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2"/>
          </p:cNvCxnSpPr>
          <p:nvPr/>
        </p:nvCxnSpPr>
        <p:spPr>
          <a:xfrm flipH="1">
            <a:off x="6593842" y="3361091"/>
            <a:ext cx="714828" cy="912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837784" y="2072948"/>
            <a:ext cx="312906" cy="3505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576874" y="6026275"/>
            <a:ext cx="366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  <a:endCxn id="4" idx="2"/>
          </p:cNvCxnSpPr>
          <p:nvPr/>
        </p:nvCxnSpPr>
        <p:spPr>
          <a:xfrm flipV="1">
            <a:off x="2491743" y="1746376"/>
            <a:ext cx="404585" cy="1288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2"/>
          </p:cNvCxnSpPr>
          <p:nvPr/>
        </p:nvCxnSpPr>
        <p:spPr>
          <a:xfrm flipH="1" flipV="1">
            <a:off x="2491743" y="3687662"/>
            <a:ext cx="556985" cy="1563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495041" y="3990648"/>
            <a:ext cx="872672" cy="1288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716386" y="1254705"/>
            <a:ext cx="593211" cy="12863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7" idx="2"/>
          </p:cNvCxnSpPr>
          <p:nvPr/>
        </p:nvCxnSpPr>
        <p:spPr>
          <a:xfrm flipH="1" flipV="1">
            <a:off x="4536442" y="1245634"/>
            <a:ext cx="97064" cy="2220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3"/>
          </p:cNvCxnSpPr>
          <p:nvPr/>
        </p:nvCxnSpPr>
        <p:spPr>
          <a:xfrm>
            <a:off x="4835799" y="919062"/>
            <a:ext cx="1446714" cy="827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" idx="1"/>
          </p:cNvCxnSpPr>
          <p:nvPr/>
        </p:nvCxnSpPr>
        <p:spPr>
          <a:xfrm flipH="1" flipV="1">
            <a:off x="3500485" y="5472920"/>
            <a:ext cx="1465943" cy="317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</p:cNvCxnSpPr>
          <p:nvPr/>
        </p:nvCxnSpPr>
        <p:spPr>
          <a:xfrm flipV="1">
            <a:off x="6893199" y="1102306"/>
            <a:ext cx="1003298" cy="644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7608027" y="1746377"/>
            <a:ext cx="1981928" cy="1133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3"/>
          </p:cNvCxnSpPr>
          <p:nvPr/>
        </p:nvCxnSpPr>
        <p:spPr>
          <a:xfrm flipV="1">
            <a:off x="7608028" y="2985533"/>
            <a:ext cx="1535613" cy="489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608027" y="3186919"/>
            <a:ext cx="1378858" cy="569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6" idx="0"/>
          </p:cNvCxnSpPr>
          <p:nvPr/>
        </p:nvCxnSpPr>
        <p:spPr>
          <a:xfrm>
            <a:off x="7383056" y="3366532"/>
            <a:ext cx="357415" cy="555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2"/>
            <a:endCxn id="12" idx="0"/>
          </p:cNvCxnSpPr>
          <p:nvPr/>
        </p:nvCxnSpPr>
        <p:spPr>
          <a:xfrm>
            <a:off x="9487627" y="3466318"/>
            <a:ext cx="50800" cy="2111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7" idx="2"/>
          </p:cNvCxnSpPr>
          <p:nvPr/>
        </p:nvCxnSpPr>
        <p:spPr>
          <a:xfrm>
            <a:off x="8856255" y="4409747"/>
            <a:ext cx="580444" cy="1202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749606" y="4562147"/>
            <a:ext cx="1438665" cy="1050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12" idx="1"/>
          </p:cNvCxnSpPr>
          <p:nvPr/>
        </p:nvCxnSpPr>
        <p:spPr>
          <a:xfrm>
            <a:off x="6593842" y="4854246"/>
            <a:ext cx="2645228" cy="1050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441114" y="1461531"/>
            <a:ext cx="676791" cy="1246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5" idx="1"/>
          </p:cNvCxnSpPr>
          <p:nvPr/>
        </p:nvCxnSpPr>
        <p:spPr>
          <a:xfrm>
            <a:off x="4966428" y="3756603"/>
            <a:ext cx="1028701" cy="843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725128" y="1254705"/>
            <a:ext cx="1446714" cy="3018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6324243" y="2072947"/>
            <a:ext cx="122643" cy="2200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847772" y="737634"/>
            <a:ext cx="4767695" cy="791029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0" idx="0"/>
          </p:cNvCxnSpPr>
          <p:nvPr/>
        </p:nvCxnSpPr>
        <p:spPr>
          <a:xfrm flipV="1">
            <a:off x="5265785" y="1909662"/>
            <a:ext cx="1016729" cy="355418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61CC81-5C0E-1B4F-9AA0-1A6BF304AC73}"/>
              </a:ext>
            </a:extLst>
          </p:cNvPr>
          <p:cNvSpPr txBox="1"/>
          <p:nvPr/>
        </p:nvSpPr>
        <p:spPr>
          <a:xfrm>
            <a:off x="339596" y="452501"/>
            <a:ext cx="2990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Surfer Authority Scores</a:t>
            </a:r>
          </a:p>
        </p:txBody>
      </p:sp>
    </p:spTree>
    <p:extLst>
      <p:ext uri="{BB962C8B-B14F-4D97-AF65-F5344CB8AC3E}">
        <p14:creationId xmlns:p14="http://schemas.microsoft.com/office/powerpoint/2010/main" val="3754395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6970" y="1093234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95128" y="4273676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6" name="Rectangle 5"/>
          <p:cNvSpPr/>
          <p:nvPr/>
        </p:nvSpPr>
        <p:spPr>
          <a:xfrm>
            <a:off x="3195684" y="2541034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4%</a:t>
            </a:r>
          </a:p>
        </p:txBody>
      </p:sp>
      <p:sp>
        <p:nvSpPr>
          <p:cNvPr id="7" name="Rectangle 6"/>
          <p:cNvSpPr/>
          <p:nvPr/>
        </p:nvSpPr>
        <p:spPr>
          <a:xfrm>
            <a:off x="4237085" y="592491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8" name="Rectangle 7"/>
          <p:cNvSpPr/>
          <p:nvPr/>
        </p:nvSpPr>
        <p:spPr>
          <a:xfrm>
            <a:off x="6294485" y="1419805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5%</a:t>
            </a:r>
          </a:p>
        </p:txBody>
      </p:sp>
      <p:sp>
        <p:nvSpPr>
          <p:cNvPr id="9" name="Rectangle 8"/>
          <p:cNvSpPr/>
          <p:nvPr/>
        </p:nvSpPr>
        <p:spPr>
          <a:xfrm>
            <a:off x="7009313" y="2707948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4%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66427" y="5463849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01769" y="5251577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39070" y="5578149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615466" y="1376262"/>
            <a:ext cx="598714" cy="653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2385" y="3034519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67713" y="3466319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41113" y="3921705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56898" y="3756604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2%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88270" y="2813176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07385" y="808389"/>
            <a:ext cx="598714" cy="6531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96971" y="5463848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94398" y="5924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37784" y="9618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87498" y="5904719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344458" y="3194176"/>
            <a:ext cx="263071" cy="2057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0"/>
          </p:cNvCxnSpPr>
          <p:nvPr/>
        </p:nvCxnSpPr>
        <p:spPr>
          <a:xfrm flipH="1" flipV="1">
            <a:off x="2967813" y="1746377"/>
            <a:ext cx="527228" cy="794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7" idx="1"/>
          </p:cNvCxnSpPr>
          <p:nvPr/>
        </p:nvCxnSpPr>
        <p:spPr>
          <a:xfrm flipV="1">
            <a:off x="3195685" y="919063"/>
            <a:ext cx="1041401" cy="174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9" idx="0"/>
          </p:cNvCxnSpPr>
          <p:nvPr/>
        </p:nvCxnSpPr>
        <p:spPr>
          <a:xfrm>
            <a:off x="6593842" y="2072947"/>
            <a:ext cx="714828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2"/>
          </p:cNvCxnSpPr>
          <p:nvPr/>
        </p:nvCxnSpPr>
        <p:spPr>
          <a:xfrm flipH="1">
            <a:off x="6593842" y="3361091"/>
            <a:ext cx="714828" cy="912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837784" y="2072948"/>
            <a:ext cx="312906" cy="3505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576874" y="6026275"/>
            <a:ext cx="366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  <a:endCxn id="4" idx="2"/>
          </p:cNvCxnSpPr>
          <p:nvPr/>
        </p:nvCxnSpPr>
        <p:spPr>
          <a:xfrm flipV="1">
            <a:off x="2491743" y="1746376"/>
            <a:ext cx="404585" cy="1288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2"/>
          </p:cNvCxnSpPr>
          <p:nvPr/>
        </p:nvCxnSpPr>
        <p:spPr>
          <a:xfrm flipH="1" flipV="1">
            <a:off x="2491743" y="3687662"/>
            <a:ext cx="556985" cy="1563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495041" y="3990648"/>
            <a:ext cx="872672" cy="1288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716386" y="1254705"/>
            <a:ext cx="593211" cy="12863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7" idx="2"/>
          </p:cNvCxnSpPr>
          <p:nvPr/>
        </p:nvCxnSpPr>
        <p:spPr>
          <a:xfrm flipH="1" flipV="1">
            <a:off x="4536442" y="1245634"/>
            <a:ext cx="97064" cy="2220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3"/>
          </p:cNvCxnSpPr>
          <p:nvPr/>
        </p:nvCxnSpPr>
        <p:spPr>
          <a:xfrm>
            <a:off x="4835799" y="919062"/>
            <a:ext cx="1446714" cy="827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" idx="1"/>
          </p:cNvCxnSpPr>
          <p:nvPr/>
        </p:nvCxnSpPr>
        <p:spPr>
          <a:xfrm flipH="1" flipV="1">
            <a:off x="3500485" y="5472920"/>
            <a:ext cx="1465943" cy="317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</p:cNvCxnSpPr>
          <p:nvPr/>
        </p:nvCxnSpPr>
        <p:spPr>
          <a:xfrm flipV="1">
            <a:off x="6893199" y="1102306"/>
            <a:ext cx="1003298" cy="644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7608027" y="1746377"/>
            <a:ext cx="1981928" cy="1133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3"/>
          </p:cNvCxnSpPr>
          <p:nvPr/>
        </p:nvCxnSpPr>
        <p:spPr>
          <a:xfrm flipV="1">
            <a:off x="7608028" y="2985533"/>
            <a:ext cx="1535613" cy="489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608027" y="3186919"/>
            <a:ext cx="1378858" cy="569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6" idx="0"/>
          </p:cNvCxnSpPr>
          <p:nvPr/>
        </p:nvCxnSpPr>
        <p:spPr>
          <a:xfrm>
            <a:off x="7383056" y="3366532"/>
            <a:ext cx="357415" cy="555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2"/>
            <a:endCxn id="12" idx="0"/>
          </p:cNvCxnSpPr>
          <p:nvPr/>
        </p:nvCxnSpPr>
        <p:spPr>
          <a:xfrm>
            <a:off x="9487627" y="3466318"/>
            <a:ext cx="50800" cy="2111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7" idx="2"/>
          </p:cNvCxnSpPr>
          <p:nvPr/>
        </p:nvCxnSpPr>
        <p:spPr>
          <a:xfrm>
            <a:off x="8856255" y="4409747"/>
            <a:ext cx="580444" cy="1202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749606" y="4562147"/>
            <a:ext cx="1438665" cy="1050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12" idx="1"/>
          </p:cNvCxnSpPr>
          <p:nvPr/>
        </p:nvCxnSpPr>
        <p:spPr>
          <a:xfrm>
            <a:off x="6593842" y="4854246"/>
            <a:ext cx="2645228" cy="1050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441114" y="1461531"/>
            <a:ext cx="676791" cy="1246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5" idx="1"/>
          </p:cNvCxnSpPr>
          <p:nvPr/>
        </p:nvCxnSpPr>
        <p:spPr>
          <a:xfrm>
            <a:off x="4966428" y="3756603"/>
            <a:ext cx="1028701" cy="843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725128" y="1254705"/>
            <a:ext cx="1446714" cy="3018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6324243" y="2072947"/>
            <a:ext cx="122643" cy="2200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847772" y="737634"/>
            <a:ext cx="4767695" cy="791029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0" idx="0"/>
          </p:cNvCxnSpPr>
          <p:nvPr/>
        </p:nvCxnSpPr>
        <p:spPr>
          <a:xfrm flipV="1">
            <a:off x="5265785" y="1909662"/>
            <a:ext cx="1016729" cy="355418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CCC5B52-43D0-C446-A5EB-A9DC45B14BBF}"/>
              </a:ext>
            </a:extLst>
          </p:cNvPr>
          <p:cNvSpPr txBox="1"/>
          <p:nvPr/>
        </p:nvSpPr>
        <p:spPr>
          <a:xfrm>
            <a:off x="339596" y="452501"/>
            <a:ext cx="2990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Surfer Authority Scores</a:t>
            </a:r>
          </a:p>
        </p:txBody>
      </p:sp>
    </p:spTree>
    <p:extLst>
      <p:ext uri="{BB962C8B-B14F-4D97-AF65-F5344CB8AC3E}">
        <p14:creationId xmlns:p14="http://schemas.microsoft.com/office/powerpoint/2010/main" val="3514633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64331" y="722861"/>
            <a:ext cx="2549071" cy="17417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Ernie’s scrambled egg recipe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56189" y="722860"/>
            <a:ext cx="2540000" cy="16691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Bert’s scrambled egg recipe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78578" y="3041519"/>
            <a:ext cx="2385787" cy="16364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Nasir Memon’s home page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831798" y="2954435"/>
            <a:ext cx="2354034" cy="1487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Alice Water’s home page</a:t>
            </a:r>
          </a:p>
          <a:p>
            <a:pPr algn="ctr"/>
            <a:endParaRPr lang="en-US" dirty="0"/>
          </a:p>
        </p:txBody>
      </p:sp>
      <p:cxnSp>
        <p:nvCxnSpPr>
          <p:cNvPr id="12" name="Curved Connector 11"/>
          <p:cNvCxnSpPr>
            <a:endCxn id="4" idx="2"/>
          </p:cNvCxnSpPr>
          <p:nvPr/>
        </p:nvCxnSpPr>
        <p:spPr>
          <a:xfrm rot="5400000" flipH="1" flipV="1">
            <a:off x="4779134" y="2548487"/>
            <a:ext cx="843643" cy="67582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8718402" y="2591577"/>
            <a:ext cx="916216" cy="51707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710972" y="5381946"/>
            <a:ext cx="553358" cy="3628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0.4%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98587" y="5394647"/>
            <a:ext cx="582385" cy="3628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0.4%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2973" y="5757504"/>
            <a:ext cx="569688" cy="3628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0.4%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84259" y="5744803"/>
            <a:ext cx="566966" cy="3628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0.4%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28330" y="5728475"/>
            <a:ext cx="589645" cy="3628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0.4%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81147" y="5692189"/>
            <a:ext cx="506183" cy="3628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0.4%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643360" y="5670418"/>
            <a:ext cx="542472" cy="3628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0.4%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31798" y="6354405"/>
            <a:ext cx="603248" cy="3628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0.4%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033432" y="5031790"/>
            <a:ext cx="524327" cy="3628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0.4%</a:t>
            </a:r>
          </a:p>
        </p:txBody>
      </p:sp>
      <p:cxnSp>
        <p:nvCxnSpPr>
          <p:cNvPr id="22" name="Straight Arrow Connector 21"/>
          <p:cNvCxnSpPr>
            <a:stCxn id="9" idx="0"/>
          </p:cNvCxnSpPr>
          <p:nvPr/>
        </p:nvCxnSpPr>
        <p:spPr>
          <a:xfrm flipV="1">
            <a:off x="3987651" y="4678003"/>
            <a:ext cx="410936" cy="7039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42368" y="4690704"/>
            <a:ext cx="246290" cy="7039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368574" y="4442149"/>
            <a:ext cx="1621972" cy="1315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0"/>
          </p:cNvCxnSpPr>
          <p:nvPr/>
        </p:nvCxnSpPr>
        <p:spPr>
          <a:xfrm flipV="1">
            <a:off x="7967742" y="4442150"/>
            <a:ext cx="1177018" cy="1302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677583" y="4442149"/>
            <a:ext cx="648606" cy="1286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9001886" y="4442150"/>
            <a:ext cx="433160" cy="1912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0"/>
          </p:cNvCxnSpPr>
          <p:nvPr/>
        </p:nvCxnSpPr>
        <p:spPr>
          <a:xfrm flipH="1" flipV="1">
            <a:off x="10197726" y="4442150"/>
            <a:ext cx="36512" cy="1250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0"/>
          </p:cNvCxnSpPr>
          <p:nvPr/>
        </p:nvCxnSpPr>
        <p:spPr>
          <a:xfrm flipH="1" flipV="1">
            <a:off x="10606964" y="4442149"/>
            <a:ext cx="307632" cy="1228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1" idx="0"/>
          </p:cNvCxnSpPr>
          <p:nvPr/>
        </p:nvCxnSpPr>
        <p:spPr>
          <a:xfrm flipH="1" flipV="1">
            <a:off x="10835677" y="4414935"/>
            <a:ext cx="459918" cy="6168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112560" y="5572837"/>
            <a:ext cx="86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………</a:t>
            </a:r>
            <a:r>
              <a:rPr lang="en-US" dirty="0"/>
              <a:t>..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38006" y="434496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692820" y="4103266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760" y="5845111"/>
            <a:ext cx="7117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100 pages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23302" y="2022673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46607" y="2095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922333-9F6D-2346-BD74-664DF82C3EF6}"/>
              </a:ext>
            </a:extLst>
          </p:cNvPr>
          <p:cNvSpPr txBox="1"/>
          <p:nvPr/>
        </p:nvSpPr>
        <p:spPr>
          <a:xfrm>
            <a:off x="339596" y="452501"/>
            <a:ext cx="2990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Surfer Authority Scores</a:t>
            </a:r>
          </a:p>
        </p:txBody>
      </p:sp>
    </p:spTree>
    <p:extLst>
      <p:ext uri="{BB962C8B-B14F-4D97-AF65-F5344CB8AC3E}">
        <p14:creationId xmlns:p14="http://schemas.microsoft.com/office/powerpoint/2010/main" val="3996563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42708" y="2059215"/>
            <a:ext cx="1226456" cy="9071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1795" y="3650344"/>
            <a:ext cx="1282699" cy="8672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34762" y="3650344"/>
            <a:ext cx="1154793" cy="867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1462" y="3650345"/>
            <a:ext cx="1240970" cy="867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67717" y="2059215"/>
            <a:ext cx="1104899" cy="9071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/>
          <p:cNvCxnSpPr>
            <a:stCxn id="9" idx="0"/>
            <a:endCxn id="4" idx="2"/>
          </p:cNvCxnSpPr>
          <p:nvPr/>
        </p:nvCxnSpPr>
        <p:spPr>
          <a:xfrm flipV="1">
            <a:off x="4463144" y="2966360"/>
            <a:ext cx="392792" cy="683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0"/>
          </p:cNvCxnSpPr>
          <p:nvPr/>
        </p:nvCxnSpPr>
        <p:spPr>
          <a:xfrm flipH="1" flipV="1">
            <a:off x="5170716" y="2966361"/>
            <a:ext cx="741443" cy="683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12" idx="1"/>
          </p:cNvCxnSpPr>
          <p:nvPr/>
        </p:nvCxnSpPr>
        <p:spPr>
          <a:xfrm>
            <a:off x="5469164" y="2512787"/>
            <a:ext cx="10985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1" idx="0"/>
          </p:cNvCxnSpPr>
          <p:nvPr/>
        </p:nvCxnSpPr>
        <p:spPr>
          <a:xfrm>
            <a:off x="7287995" y="2966360"/>
            <a:ext cx="273953" cy="6839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469165" y="2676073"/>
            <a:ext cx="1856918" cy="974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969598" y="2636548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33%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79402" y="2676073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36200" y="4178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30323" y="4178691"/>
            <a:ext cx="591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72616" y="4178691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972CDA-7434-4D43-88C7-7C50B1D8BC89}"/>
              </a:ext>
            </a:extLst>
          </p:cNvPr>
          <p:cNvSpPr txBox="1"/>
          <p:nvPr/>
        </p:nvSpPr>
        <p:spPr>
          <a:xfrm>
            <a:off x="339596" y="452501"/>
            <a:ext cx="2990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Surfer Authority Scores</a:t>
            </a:r>
          </a:p>
        </p:txBody>
      </p:sp>
    </p:spTree>
    <p:extLst>
      <p:ext uri="{BB962C8B-B14F-4D97-AF65-F5344CB8AC3E}">
        <p14:creationId xmlns:p14="http://schemas.microsoft.com/office/powerpoint/2010/main" val="387719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 title="Question Text">
            <a:extLst>
              <a:ext uri="{FF2B5EF4-FFF2-40B4-BE49-F238E27FC236}">
                <a16:creationId xmlns:a16="http://schemas.microsoft.com/office/drawing/2014/main" id="{131B290D-1BB9-4C4D-BB24-12332C89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1143000"/>
          </a:xfrm>
        </p:spPr>
        <p:txBody>
          <a:bodyPr/>
          <a:lstStyle/>
          <a:p>
            <a:r>
              <a:rPr lang="en-US" dirty="0"/>
              <a:t>Moral of the story</a:t>
            </a:r>
          </a:p>
        </p:txBody>
      </p:sp>
      <p:sp>
        <p:nvSpPr>
          <p:cNvPr id="3" name="TPAnswers" title="Answer Text">
            <a:extLst>
              <a:ext uri="{FF2B5EF4-FFF2-40B4-BE49-F238E27FC236}">
                <a16:creationId xmlns:a16="http://schemas.microsoft.com/office/drawing/2014/main" id="{0428DB6F-ECAE-B64E-A134-A95AB29F708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7837" y="3156477"/>
            <a:ext cx="6520505" cy="346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computer science we try to compare algorithms on the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Worst case basis?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Best case basis?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Average case basis?</a:t>
            </a:r>
          </a:p>
          <a:p>
            <a:pPr marL="457200" lvl="1" indent="0">
              <a:buNone/>
            </a:pPr>
            <a:br>
              <a:rPr lang="en-US" i="1" dirty="0"/>
            </a:br>
            <a:r>
              <a:rPr lang="en-US" i="1" dirty="0" err="1"/>
              <a:t>Ans</a:t>
            </a:r>
            <a:r>
              <a:rPr lang="en-US" i="1" dirty="0"/>
              <a:t>: Typically worst case. Average case is often hard.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780B21-077D-F14D-94BE-8DD1A5F81ACA}"/>
              </a:ext>
            </a:extLst>
          </p:cNvPr>
          <p:cNvSpPr txBox="1"/>
          <p:nvPr/>
        </p:nvSpPr>
        <p:spPr>
          <a:xfrm>
            <a:off x="617837" y="1396317"/>
            <a:ext cx="60518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Efficiency of a program depends on</a:t>
            </a:r>
          </a:p>
          <a:p>
            <a:pPr marL="914400" lvl="1" indent="-457200">
              <a:buAutoNum type="alphaUcPeriod"/>
            </a:pPr>
            <a:r>
              <a:rPr lang="en-US" sz="3200" dirty="0"/>
              <a:t>The algorithm employed</a:t>
            </a:r>
          </a:p>
          <a:p>
            <a:pPr marL="914400" lvl="1" indent="-457200">
              <a:buAutoNum type="alphaUcPeriod"/>
            </a:pPr>
            <a:r>
              <a:rPr lang="en-US" sz="3200" dirty="0"/>
              <a:t>The input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Related image">
            <a:extLst>
              <a:ext uri="{FF2B5EF4-FFF2-40B4-BE49-F238E27FC236}">
                <a16:creationId xmlns:a16="http://schemas.microsoft.com/office/drawing/2014/main" id="{BDB6C90A-6527-F54A-AA8D-9BB58F73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61950"/>
            <a:ext cx="59245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9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81A7B51-142E-864C-8878-E9F634491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Stable Marriage Problem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87EE461-A35A-5D46-A6C5-6A1B4FDD03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There are n men and n women</a:t>
            </a:r>
          </a:p>
          <a:p>
            <a:pPr eaLnBrk="1" hangingPunct="1"/>
            <a:r>
              <a:rPr lang="en-US" altLang="en-US" sz="3600" dirty="0"/>
              <a:t>Each man has a preference list, so does the woman.</a:t>
            </a:r>
          </a:p>
          <a:p>
            <a:pPr eaLnBrk="1" hangingPunct="1"/>
            <a:r>
              <a:rPr lang="en-US" altLang="en-US" sz="3600" dirty="0"/>
              <a:t>These lists have no ties.</a:t>
            </a:r>
          </a:p>
          <a:p>
            <a:pPr eaLnBrk="1" hangingPunct="1"/>
            <a:r>
              <a:rPr lang="en-US" altLang="en-US" sz="3600" dirty="0"/>
              <a:t>No Polygamy</a:t>
            </a:r>
          </a:p>
          <a:p>
            <a:pPr marL="0" indent="0" eaLnBrk="1" hangingPunct="1">
              <a:buNone/>
            </a:pPr>
            <a:endParaRPr lang="en-US" altLang="en-US" sz="3600" dirty="0">
              <a:solidFill>
                <a:schemeClr val="tx2"/>
              </a:solidFill>
              <a:latin typeface="Tahoma" panose="020B0604030504040204" pitchFamily="34" charset="0"/>
            </a:endParaRPr>
          </a:p>
          <a:p>
            <a:pPr marL="0" indent="0" eaLnBrk="1" hangingPunct="1">
              <a:buNone/>
            </a:pPr>
            <a:r>
              <a:rPr lang="en-US" altLang="en-US" sz="3600" dirty="0">
                <a:solidFill>
                  <a:schemeClr val="tx2"/>
                </a:solidFill>
                <a:latin typeface="Tahoma" panose="020B0604030504040204" pitchFamily="34" charset="0"/>
              </a:rPr>
              <a:t>Devise a system by which each of the n men and n women can end up getting married.</a:t>
            </a:r>
          </a:p>
        </p:txBody>
      </p:sp>
    </p:spTree>
    <p:extLst>
      <p:ext uri="{BB962C8B-B14F-4D97-AF65-F5344CB8AC3E}">
        <p14:creationId xmlns:p14="http://schemas.microsoft.com/office/powerpoint/2010/main" val="365772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7E4B114B-F9E2-2242-A7B3-AF16B4F30F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1" y="228600"/>
            <a:ext cx="7313613" cy="1143000"/>
          </a:xfrm>
        </p:spPr>
        <p:txBody>
          <a:bodyPr/>
          <a:lstStyle/>
          <a:p>
            <a:r>
              <a:rPr lang="en-US" altLang="en-US"/>
              <a:t>Here Comes the Story…</a:t>
            </a:r>
          </a:p>
        </p:txBody>
      </p:sp>
      <p:grpSp>
        <p:nvGrpSpPr>
          <p:cNvPr id="153629" name="Group 29">
            <a:extLst>
              <a:ext uri="{FF2B5EF4-FFF2-40B4-BE49-F238E27FC236}">
                <a16:creationId xmlns:a16="http://schemas.microsoft.com/office/drawing/2014/main" id="{168B3870-E58F-BC47-8557-E1A783DE3AC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600201"/>
            <a:ext cx="1143000" cy="1204913"/>
            <a:chOff x="960" y="1008"/>
            <a:chExt cx="720" cy="759"/>
          </a:xfrm>
        </p:grpSpPr>
        <p:pic>
          <p:nvPicPr>
            <p:cNvPr id="153608" name="Picture 8" descr="j0233042">
              <a:extLst>
                <a:ext uri="{FF2B5EF4-FFF2-40B4-BE49-F238E27FC236}">
                  <a16:creationId xmlns:a16="http://schemas.microsoft.com/office/drawing/2014/main" id="{9CA3EF53-AC9A-8C4B-A5D3-3173E1B70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008"/>
              <a:ext cx="576" cy="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12" name="Text Box 12">
              <a:extLst>
                <a:ext uri="{FF2B5EF4-FFF2-40B4-BE49-F238E27FC236}">
                  <a16:creationId xmlns:a16="http://schemas.microsoft.com/office/drawing/2014/main" id="{33F7AA0B-B000-2F46-A609-E1FB9C0D4E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536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Adam</a:t>
              </a:r>
            </a:p>
          </p:txBody>
        </p:sp>
      </p:grpSp>
      <p:grpSp>
        <p:nvGrpSpPr>
          <p:cNvPr id="153630" name="Group 30">
            <a:extLst>
              <a:ext uri="{FF2B5EF4-FFF2-40B4-BE49-F238E27FC236}">
                <a16:creationId xmlns:a16="http://schemas.microsoft.com/office/drawing/2014/main" id="{C06A6941-35F8-D640-A446-548275E25C76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819401"/>
            <a:ext cx="990600" cy="1204913"/>
            <a:chOff x="1104" y="1776"/>
            <a:chExt cx="624" cy="759"/>
          </a:xfrm>
        </p:grpSpPr>
        <p:pic>
          <p:nvPicPr>
            <p:cNvPr id="153609" name="Picture 9" descr="j0232650">
              <a:extLst>
                <a:ext uri="{FF2B5EF4-FFF2-40B4-BE49-F238E27FC236}">
                  <a16:creationId xmlns:a16="http://schemas.microsoft.com/office/drawing/2014/main" id="{0CC3AC23-051D-5F49-B40F-6AA977B61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776"/>
              <a:ext cx="359" cy="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13" name="Text Box 13">
              <a:extLst>
                <a:ext uri="{FF2B5EF4-FFF2-40B4-BE49-F238E27FC236}">
                  <a16:creationId xmlns:a16="http://schemas.microsoft.com/office/drawing/2014/main" id="{3A48A0C0-2024-3B4B-81EF-DDB08599B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304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Bob</a:t>
              </a:r>
            </a:p>
          </p:txBody>
        </p:sp>
      </p:grpSp>
      <p:grpSp>
        <p:nvGrpSpPr>
          <p:cNvPr id="153631" name="Group 31">
            <a:extLst>
              <a:ext uri="{FF2B5EF4-FFF2-40B4-BE49-F238E27FC236}">
                <a16:creationId xmlns:a16="http://schemas.microsoft.com/office/drawing/2014/main" id="{CBED67BB-C575-174D-A019-65A3B1AC9747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4038601"/>
            <a:ext cx="990600" cy="1281113"/>
            <a:chOff x="1056" y="2544"/>
            <a:chExt cx="624" cy="807"/>
          </a:xfrm>
        </p:grpSpPr>
        <p:pic>
          <p:nvPicPr>
            <p:cNvPr id="153610" name="Picture 10" descr="j0232429">
              <a:extLst>
                <a:ext uri="{FF2B5EF4-FFF2-40B4-BE49-F238E27FC236}">
                  <a16:creationId xmlns:a16="http://schemas.microsoft.com/office/drawing/2014/main" id="{8AE5FF02-49AB-8B42-B2BF-6CFC9937B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44"/>
              <a:ext cx="363" cy="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14" name="Text Box 14">
              <a:extLst>
                <a:ext uri="{FF2B5EF4-FFF2-40B4-BE49-F238E27FC236}">
                  <a16:creationId xmlns:a16="http://schemas.microsoft.com/office/drawing/2014/main" id="{DDF15670-0CB9-4E40-9D7E-9FD099E62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120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Carl</a:t>
              </a:r>
            </a:p>
          </p:txBody>
        </p:sp>
      </p:grpSp>
      <p:grpSp>
        <p:nvGrpSpPr>
          <p:cNvPr id="153632" name="Group 32">
            <a:extLst>
              <a:ext uri="{FF2B5EF4-FFF2-40B4-BE49-F238E27FC236}">
                <a16:creationId xmlns:a16="http://schemas.microsoft.com/office/drawing/2014/main" id="{BFA28097-DE8E-8641-9BB4-5CBD0B11CF5E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5334001"/>
            <a:ext cx="990600" cy="1281113"/>
            <a:chOff x="1056" y="3360"/>
            <a:chExt cx="624" cy="807"/>
          </a:xfrm>
        </p:grpSpPr>
        <p:pic>
          <p:nvPicPr>
            <p:cNvPr id="153611" name="Picture 11" descr="j0232148">
              <a:extLst>
                <a:ext uri="{FF2B5EF4-FFF2-40B4-BE49-F238E27FC236}">
                  <a16:creationId xmlns:a16="http://schemas.microsoft.com/office/drawing/2014/main" id="{6A3CA1A1-C6E8-394F-8AEE-CE766979A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3360"/>
              <a:ext cx="464" cy="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15" name="Text Box 15">
              <a:extLst>
                <a:ext uri="{FF2B5EF4-FFF2-40B4-BE49-F238E27FC236}">
                  <a16:creationId xmlns:a16="http://schemas.microsoft.com/office/drawing/2014/main" id="{A0516F73-9D10-9B48-BDCC-3BBD8FD1B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936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David</a:t>
              </a:r>
            </a:p>
          </p:txBody>
        </p:sp>
      </p:grpSp>
      <p:grpSp>
        <p:nvGrpSpPr>
          <p:cNvPr id="153633" name="Group 33">
            <a:extLst>
              <a:ext uri="{FF2B5EF4-FFF2-40B4-BE49-F238E27FC236}">
                <a16:creationId xmlns:a16="http://schemas.microsoft.com/office/drawing/2014/main" id="{01912100-DC65-2D4E-8CB5-E2A1FC488A2D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1600201"/>
            <a:ext cx="1066800" cy="1281113"/>
            <a:chOff x="3360" y="1008"/>
            <a:chExt cx="672" cy="807"/>
          </a:xfrm>
        </p:grpSpPr>
        <p:pic>
          <p:nvPicPr>
            <p:cNvPr id="153604" name="Picture 4" descr="j0349093">
              <a:extLst>
                <a:ext uri="{FF2B5EF4-FFF2-40B4-BE49-F238E27FC236}">
                  <a16:creationId xmlns:a16="http://schemas.microsoft.com/office/drawing/2014/main" id="{3D2BE995-F222-BD45-8959-2CF9A2E06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1008"/>
              <a:ext cx="499" cy="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16" name="Text Box 16">
              <a:extLst>
                <a:ext uri="{FF2B5EF4-FFF2-40B4-BE49-F238E27FC236}">
                  <a16:creationId xmlns:a16="http://schemas.microsoft.com/office/drawing/2014/main" id="{F270D57C-CA32-7045-A88C-2F72B59AD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584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Fran</a:t>
              </a:r>
            </a:p>
          </p:txBody>
        </p:sp>
      </p:grpSp>
      <p:grpSp>
        <p:nvGrpSpPr>
          <p:cNvPr id="153634" name="Group 34">
            <a:extLst>
              <a:ext uri="{FF2B5EF4-FFF2-40B4-BE49-F238E27FC236}">
                <a16:creationId xmlns:a16="http://schemas.microsoft.com/office/drawing/2014/main" id="{1305CB40-8669-D840-B492-5E6CED649747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2895601"/>
            <a:ext cx="990600" cy="1128713"/>
            <a:chOff x="3408" y="1824"/>
            <a:chExt cx="624" cy="711"/>
          </a:xfrm>
        </p:grpSpPr>
        <p:pic>
          <p:nvPicPr>
            <p:cNvPr id="153605" name="Picture 5" descr="j0355917">
              <a:extLst>
                <a:ext uri="{FF2B5EF4-FFF2-40B4-BE49-F238E27FC236}">
                  <a16:creationId xmlns:a16="http://schemas.microsoft.com/office/drawing/2014/main" id="{3FACDEF4-A702-F04C-BB7F-30EAA5BBF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824"/>
              <a:ext cx="353" cy="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17" name="Text Box 17">
              <a:extLst>
                <a:ext uri="{FF2B5EF4-FFF2-40B4-BE49-F238E27FC236}">
                  <a16:creationId xmlns:a16="http://schemas.microsoft.com/office/drawing/2014/main" id="{E418426A-01B3-1C42-8BA0-ACAAE7AEF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304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Geeta</a:t>
              </a:r>
            </a:p>
          </p:txBody>
        </p:sp>
      </p:grpSp>
      <p:grpSp>
        <p:nvGrpSpPr>
          <p:cNvPr id="153636" name="Group 36">
            <a:extLst>
              <a:ext uri="{FF2B5EF4-FFF2-40B4-BE49-F238E27FC236}">
                <a16:creationId xmlns:a16="http://schemas.microsoft.com/office/drawing/2014/main" id="{6F454260-B947-BB41-9FBC-5AA13EB0C389}"/>
              </a:ext>
            </a:extLst>
          </p:cNvPr>
          <p:cNvGrpSpPr>
            <a:grpSpLocks/>
          </p:cNvGrpSpPr>
          <p:nvPr/>
        </p:nvGrpSpPr>
        <p:grpSpPr bwMode="auto">
          <a:xfrm>
            <a:off x="7010403" y="5257799"/>
            <a:ext cx="744998" cy="1379368"/>
            <a:chOff x="3408" y="3312"/>
            <a:chExt cx="489" cy="918"/>
          </a:xfrm>
        </p:grpSpPr>
        <p:pic>
          <p:nvPicPr>
            <p:cNvPr id="153607" name="Picture 7" descr="j0357969">
              <a:extLst>
                <a:ext uri="{FF2B5EF4-FFF2-40B4-BE49-F238E27FC236}">
                  <a16:creationId xmlns:a16="http://schemas.microsoft.com/office/drawing/2014/main" id="{EFC12620-775E-FA48-9830-5D6100987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3312"/>
              <a:ext cx="489" cy="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19" name="Rectangle 19">
              <a:extLst>
                <a:ext uri="{FF2B5EF4-FFF2-40B4-BE49-F238E27FC236}">
                  <a16:creationId xmlns:a16="http://schemas.microsoft.com/office/drawing/2014/main" id="{A9CD1198-ED7A-CB47-81C2-91B24B14B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3984"/>
              <a:ext cx="399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Irina</a:t>
              </a:r>
            </a:p>
          </p:txBody>
        </p:sp>
      </p:grpSp>
      <p:grpSp>
        <p:nvGrpSpPr>
          <p:cNvPr id="153635" name="Group 35">
            <a:extLst>
              <a:ext uri="{FF2B5EF4-FFF2-40B4-BE49-F238E27FC236}">
                <a16:creationId xmlns:a16="http://schemas.microsoft.com/office/drawing/2014/main" id="{EFBF3C25-FA1C-3147-B052-63E0DF864ADA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962401"/>
            <a:ext cx="990600" cy="1357313"/>
            <a:chOff x="3408" y="2496"/>
            <a:chExt cx="624" cy="855"/>
          </a:xfrm>
        </p:grpSpPr>
        <p:pic>
          <p:nvPicPr>
            <p:cNvPr id="153606" name="Picture 6" descr="j0355921">
              <a:extLst>
                <a:ext uri="{FF2B5EF4-FFF2-40B4-BE49-F238E27FC236}">
                  <a16:creationId xmlns:a16="http://schemas.microsoft.com/office/drawing/2014/main" id="{D1443BCC-23EE-754C-A739-7A9CBBC5F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496"/>
              <a:ext cx="453" cy="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20" name="Text Box 20">
              <a:extLst>
                <a:ext uri="{FF2B5EF4-FFF2-40B4-BE49-F238E27FC236}">
                  <a16:creationId xmlns:a16="http://schemas.microsoft.com/office/drawing/2014/main" id="{D418E2BE-BBC1-FA44-8435-C8F74615E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120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Heiki</a:t>
              </a:r>
            </a:p>
          </p:txBody>
        </p:sp>
      </p:grpSp>
      <p:sp>
        <p:nvSpPr>
          <p:cNvPr id="153621" name="Text Box 21">
            <a:extLst>
              <a:ext uri="{FF2B5EF4-FFF2-40B4-BE49-F238E27FC236}">
                <a16:creationId xmlns:a16="http://schemas.microsoft.com/office/drawing/2014/main" id="{0DA8A592-85B4-4A41-B6E1-38A98BC9F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981200"/>
            <a:ext cx="281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CC0066"/>
                </a:solidFill>
              </a:rPr>
              <a:t>Geeta, Heiki, Irina, Fran</a:t>
            </a:r>
          </a:p>
        </p:txBody>
      </p:sp>
      <p:sp>
        <p:nvSpPr>
          <p:cNvPr id="153622" name="Rectangle 22">
            <a:extLst>
              <a:ext uri="{FF2B5EF4-FFF2-40B4-BE49-F238E27FC236}">
                <a16:creationId xmlns:a16="http://schemas.microsoft.com/office/drawing/2014/main" id="{41EC8F19-B061-4B4F-95D9-4257891B2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0040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CC0066"/>
                </a:solidFill>
              </a:rPr>
              <a:t>Irina, Fran, Heiki, Geeta</a:t>
            </a:r>
          </a:p>
        </p:txBody>
      </p:sp>
      <p:sp>
        <p:nvSpPr>
          <p:cNvPr id="153623" name="Rectangle 23">
            <a:extLst>
              <a:ext uri="{FF2B5EF4-FFF2-40B4-BE49-F238E27FC236}">
                <a16:creationId xmlns:a16="http://schemas.microsoft.com/office/drawing/2014/main" id="{233ED235-697A-7D46-AAC9-801F2BE07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41960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CC0066"/>
                </a:solidFill>
              </a:rPr>
              <a:t>Geeta, Fran, Heiki, Irina</a:t>
            </a:r>
          </a:p>
        </p:txBody>
      </p:sp>
      <p:sp>
        <p:nvSpPr>
          <p:cNvPr id="153624" name="Rectangle 24">
            <a:extLst>
              <a:ext uri="{FF2B5EF4-FFF2-40B4-BE49-F238E27FC236}">
                <a16:creationId xmlns:a16="http://schemas.microsoft.com/office/drawing/2014/main" id="{023F3FD6-276E-3B41-A40C-B6828740C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63880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CC0066"/>
                </a:solidFill>
              </a:rPr>
              <a:t>Irina, Heiki, Geeta, Fran</a:t>
            </a:r>
          </a:p>
        </p:txBody>
      </p:sp>
      <p:sp>
        <p:nvSpPr>
          <p:cNvPr id="153625" name="Rectangle 25">
            <a:extLst>
              <a:ext uri="{FF2B5EF4-FFF2-40B4-BE49-F238E27FC236}">
                <a16:creationId xmlns:a16="http://schemas.microsoft.com/office/drawing/2014/main" id="{5CE8C34F-0CBA-C745-B9B9-0960A9E17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90500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dirty="0">
                <a:solidFill>
                  <a:srgbClr val="3333FF"/>
                </a:solidFill>
              </a:rPr>
              <a:t>Adam, Bob, Carl, David</a:t>
            </a:r>
          </a:p>
        </p:txBody>
      </p:sp>
      <p:sp>
        <p:nvSpPr>
          <p:cNvPr id="153626" name="Rectangle 26">
            <a:extLst>
              <a:ext uri="{FF2B5EF4-FFF2-40B4-BE49-F238E27FC236}">
                <a16:creationId xmlns:a16="http://schemas.microsoft.com/office/drawing/2014/main" id="{EC45710D-687A-B343-A582-A7FDBE4DE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12420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3333FF"/>
                </a:solidFill>
              </a:rPr>
              <a:t>Carl, David, Bob, Adam</a:t>
            </a:r>
          </a:p>
        </p:txBody>
      </p:sp>
      <p:sp>
        <p:nvSpPr>
          <p:cNvPr id="153627" name="Rectangle 27">
            <a:extLst>
              <a:ext uri="{FF2B5EF4-FFF2-40B4-BE49-F238E27FC236}">
                <a16:creationId xmlns:a16="http://schemas.microsoft.com/office/drawing/2014/main" id="{BE161571-F9CA-CC45-8EC6-1CE3CB909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41960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dirty="0">
                <a:solidFill>
                  <a:srgbClr val="3333FF"/>
                </a:solidFill>
              </a:rPr>
              <a:t>Carl, Bob, David, Adam</a:t>
            </a:r>
          </a:p>
        </p:txBody>
      </p:sp>
      <p:sp>
        <p:nvSpPr>
          <p:cNvPr id="153628" name="Rectangle 28">
            <a:extLst>
              <a:ext uri="{FF2B5EF4-FFF2-40B4-BE49-F238E27FC236}">
                <a16:creationId xmlns:a16="http://schemas.microsoft.com/office/drawing/2014/main" id="{5F33CF52-B92F-2348-8E67-F8341FEC8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5715000"/>
            <a:ext cx="323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3333FF"/>
                </a:solidFill>
              </a:rPr>
              <a:t>Adam, Carl, David, Bob</a:t>
            </a:r>
          </a:p>
        </p:txBody>
      </p:sp>
    </p:spTree>
    <p:extLst>
      <p:ext uri="{BB962C8B-B14F-4D97-AF65-F5344CB8AC3E}">
        <p14:creationId xmlns:p14="http://schemas.microsoft.com/office/powerpoint/2010/main" val="110718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98BE5B31-6949-A14A-8ECB-562BB79A5A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19401" y="152400"/>
            <a:ext cx="7313613" cy="1143000"/>
          </a:xfrm>
        </p:spPr>
        <p:txBody>
          <a:bodyPr/>
          <a:lstStyle/>
          <a:p>
            <a:r>
              <a:rPr lang="en-US" altLang="en-US"/>
              <a:t>Search for a Matching</a:t>
            </a:r>
          </a:p>
        </p:txBody>
      </p:sp>
      <p:grpSp>
        <p:nvGrpSpPr>
          <p:cNvPr id="154628" name="Group 4">
            <a:extLst>
              <a:ext uri="{FF2B5EF4-FFF2-40B4-BE49-F238E27FC236}">
                <a16:creationId xmlns:a16="http://schemas.microsoft.com/office/drawing/2014/main" id="{4CE96AE6-402D-E94B-A7E8-0ED67A07C6CE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1752601"/>
            <a:ext cx="1143000" cy="1204913"/>
            <a:chOff x="960" y="1008"/>
            <a:chExt cx="720" cy="759"/>
          </a:xfrm>
        </p:grpSpPr>
        <p:pic>
          <p:nvPicPr>
            <p:cNvPr id="154629" name="Picture 5" descr="j0233042">
              <a:extLst>
                <a:ext uri="{FF2B5EF4-FFF2-40B4-BE49-F238E27FC236}">
                  <a16:creationId xmlns:a16="http://schemas.microsoft.com/office/drawing/2014/main" id="{7F26D9C2-AD04-CE46-A45D-80941A884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008"/>
              <a:ext cx="576" cy="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4630" name="Text Box 6">
              <a:extLst>
                <a:ext uri="{FF2B5EF4-FFF2-40B4-BE49-F238E27FC236}">
                  <a16:creationId xmlns:a16="http://schemas.microsoft.com/office/drawing/2014/main" id="{1865F65E-99BD-F842-BE2C-5C0C4A8F2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536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Adam</a:t>
              </a:r>
            </a:p>
          </p:txBody>
        </p:sp>
      </p:grpSp>
      <p:grpSp>
        <p:nvGrpSpPr>
          <p:cNvPr id="154631" name="Group 7">
            <a:extLst>
              <a:ext uri="{FF2B5EF4-FFF2-40B4-BE49-F238E27FC236}">
                <a16:creationId xmlns:a16="http://schemas.microsoft.com/office/drawing/2014/main" id="{08FC7263-150D-5643-8345-714E8CC90E12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1752601"/>
            <a:ext cx="990600" cy="1128713"/>
            <a:chOff x="3408" y="1824"/>
            <a:chExt cx="624" cy="711"/>
          </a:xfrm>
        </p:grpSpPr>
        <p:pic>
          <p:nvPicPr>
            <p:cNvPr id="154632" name="Picture 8" descr="j0355917">
              <a:extLst>
                <a:ext uri="{FF2B5EF4-FFF2-40B4-BE49-F238E27FC236}">
                  <a16:creationId xmlns:a16="http://schemas.microsoft.com/office/drawing/2014/main" id="{91C67CB6-1601-994C-A88F-EF72C47C3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824"/>
              <a:ext cx="353" cy="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4633" name="Text Box 9">
              <a:extLst>
                <a:ext uri="{FF2B5EF4-FFF2-40B4-BE49-F238E27FC236}">
                  <a16:creationId xmlns:a16="http://schemas.microsoft.com/office/drawing/2014/main" id="{FEA2D1B7-52BE-BB48-823F-45829C439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304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Geeta</a:t>
              </a:r>
            </a:p>
          </p:txBody>
        </p:sp>
      </p:grpSp>
      <p:grpSp>
        <p:nvGrpSpPr>
          <p:cNvPr id="154634" name="Group 10">
            <a:extLst>
              <a:ext uri="{FF2B5EF4-FFF2-40B4-BE49-F238E27FC236}">
                <a16:creationId xmlns:a16="http://schemas.microsoft.com/office/drawing/2014/main" id="{B847D4E7-F927-AA4F-B7B6-9C5BC977CF3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4648201"/>
            <a:ext cx="990600" cy="1204913"/>
            <a:chOff x="1104" y="1776"/>
            <a:chExt cx="624" cy="759"/>
          </a:xfrm>
        </p:grpSpPr>
        <p:pic>
          <p:nvPicPr>
            <p:cNvPr id="154635" name="Picture 11" descr="j0232650">
              <a:extLst>
                <a:ext uri="{FF2B5EF4-FFF2-40B4-BE49-F238E27FC236}">
                  <a16:creationId xmlns:a16="http://schemas.microsoft.com/office/drawing/2014/main" id="{934D0EE9-16B2-7D4D-8827-3102F86CE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776"/>
              <a:ext cx="359" cy="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4636" name="Text Box 12">
              <a:extLst>
                <a:ext uri="{FF2B5EF4-FFF2-40B4-BE49-F238E27FC236}">
                  <a16:creationId xmlns:a16="http://schemas.microsoft.com/office/drawing/2014/main" id="{422242D1-0C6A-F645-851A-FC82205ED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304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Bob</a:t>
              </a:r>
            </a:p>
          </p:txBody>
        </p:sp>
      </p:grpSp>
      <p:grpSp>
        <p:nvGrpSpPr>
          <p:cNvPr id="154640" name="Group 16">
            <a:extLst>
              <a:ext uri="{FF2B5EF4-FFF2-40B4-BE49-F238E27FC236}">
                <a16:creationId xmlns:a16="http://schemas.microsoft.com/office/drawing/2014/main" id="{A76C189F-3FA0-9644-ACA0-EEA981A5E0A5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4648200"/>
            <a:ext cx="669749" cy="1158051"/>
            <a:chOff x="3408" y="3312"/>
            <a:chExt cx="509" cy="985"/>
          </a:xfrm>
        </p:grpSpPr>
        <p:pic>
          <p:nvPicPr>
            <p:cNvPr id="154641" name="Picture 17" descr="j0357969">
              <a:extLst>
                <a:ext uri="{FF2B5EF4-FFF2-40B4-BE49-F238E27FC236}">
                  <a16:creationId xmlns:a16="http://schemas.microsoft.com/office/drawing/2014/main" id="{7A97A1E2-14C1-EF40-A6F3-D90EB130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3312"/>
              <a:ext cx="489" cy="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4642" name="Rectangle 18">
              <a:extLst>
                <a:ext uri="{FF2B5EF4-FFF2-40B4-BE49-F238E27FC236}">
                  <a16:creationId xmlns:a16="http://schemas.microsoft.com/office/drawing/2014/main" id="{E299C9A8-BD6D-0B41-8D53-28452C808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3983"/>
              <a:ext cx="462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Irina</a:t>
              </a:r>
            </a:p>
          </p:txBody>
        </p:sp>
      </p:grpSp>
      <p:grpSp>
        <p:nvGrpSpPr>
          <p:cNvPr id="154643" name="Group 19">
            <a:extLst>
              <a:ext uri="{FF2B5EF4-FFF2-40B4-BE49-F238E27FC236}">
                <a16:creationId xmlns:a16="http://schemas.microsoft.com/office/drawing/2014/main" id="{AE6518BA-198B-C341-A55A-A86FB1E703E1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4724400"/>
            <a:ext cx="990600" cy="1169988"/>
            <a:chOff x="1056" y="2544"/>
            <a:chExt cx="624" cy="837"/>
          </a:xfrm>
        </p:grpSpPr>
        <p:pic>
          <p:nvPicPr>
            <p:cNvPr id="154644" name="Picture 20" descr="j0232429">
              <a:extLst>
                <a:ext uri="{FF2B5EF4-FFF2-40B4-BE49-F238E27FC236}">
                  <a16:creationId xmlns:a16="http://schemas.microsoft.com/office/drawing/2014/main" id="{85CEB983-3E90-E749-9539-8FA8D7AD8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44"/>
              <a:ext cx="363" cy="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4645" name="Text Box 21">
              <a:extLst>
                <a:ext uri="{FF2B5EF4-FFF2-40B4-BE49-F238E27FC236}">
                  <a16:creationId xmlns:a16="http://schemas.microsoft.com/office/drawing/2014/main" id="{D87BA801-32C7-7044-B18F-72A1EA0A4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119"/>
              <a:ext cx="62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Carl</a:t>
              </a:r>
            </a:p>
          </p:txBody>
        </p:sp>
      </p:grpSp>
      <p:grpSp>
        <p:nvGrpSpPr>
          <p:cNvPr id="154646" name="Group 22">
            <a:extLst>
              <a:ext uri="{FF2B5EF4-FFF2-40B4-BE49-F238E27FC236}">
                <a16:creationId xmlns:a16="http://schemas.microsoft.com/office/drawing/2014/main" id="{E98EAF79-3E08-A840-A195-58366FB3EF36}"/>
              </a:ext>
            </a:extLst>
          </p:cNvPr>
          <p:cNvGrpSpPr>
            <a:grpSpLocks/>
          </p:cNvGrpSpPr>
          <p:nvPr/>
        </p:nvGrpSpPr>
        <p:grpSpPr bwMode="auto">
          <a:xfrm>
            <a:off x="8915400" y="4648200"/>
            <a:ext cx="914400" cy="1227138"/>
            <a:chOff x="3360" y="1008"/>
            <a:chExt cx="672" cy="822"/>
          </a:xfrm>
        </p:grpSpPr>
        <p:pic>
          <p:nvPicPr>
            <p:cNvPr id="154647" name="Picture 23" descr="j0349093">
              <a:extLst>
                <a:ext uri="{FF2B5EF4-FFF2-40B4-BE49-F238E27FC236}">
                  <a16:creationId xmlns:a16="http://schemas.microsoft.com/office/drawing/2014/main" id="{CDAB85B5-46C5-6844-BC29-C96816000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1008"/>
              <a:ext cx="499" cy="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4648" name="Text Box 24">
              <a:extLst>
                <a:ext uri="{FF2B5EF4-FFF2-40B4-BE49-F238E27FC236}">
                  <a16:creationId xmlns:a16="http://schemas.microsoft.com/office/drawing/2014/main" id="{FA015CE7-13D5-0546-B220-86764D30B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584"/>
              <a:ext cx="62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Fran</a:t>
              </a:r>
            </a:p>
          </p:txBody>
        </p:sp>
      </p:grpSp>
      <p:grpSp>
        <p:nvGrpSpPr>
          <p:cNvPr id="154649" name="Group 25">
            <a:extLst>
              <a:ext uri="{FF2B5EF4-FFF2-40B4-BE49-F238E27FC236}">
                <a16:creationId xmlns:a16="http://schemas.microsoft.com/office/drawing/2014/main" id="{EF7D37B0-E64C-FA4E-BAD9-E19D781AA787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1676401"/>
            <a:ext cx="990600" cy="1281113"/>
            <a:chOff x="1056" y="3360"/>
            <a:chExt cx="624" cy="807"/>
          </a:xfrm>
        </p:grpSpPr>
        <p:pic>
          <p:nvPicPr>
            <p:cNvPr id="154650" name="Picture 26" descr="j0232148">
              <a:extLst>
                <a:ext uri="{FF2B5EF4-FFF2-40B4-BE49-F238E27FC236}">
                  <a16:creationId xmlns:a16="http://schemas.microsoft.com/office/drawing/2014/main" id="{5FCEC1FE-C33B-4141-AEF5-4C7462DE4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3360"/>
              <a:ext cx="464" cy="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4651" name="Text Box 27">
              <a:extLst>
                <a:ext uri="{FF2B5EF4-FFF2-40B4-BE49-F238E27FC236}">
                  <a16:creationId xmlns:a16="http://schemas.microsoft.com/office/drawing/2014/main" id="{7902377B-5A67-814A-A776-3A1C8C3A5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936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3333FF"/>
                  </a:solidFill>
                </a:rPr>
                <a:t>David</a:t>
              </a:r>
            </a:p>
          </p:txBody>
        </p:sp>
      </p:grpSp>
      <p:grpSp>
        <p:nvGrpSpPr>
          <p:cNvPr id="154652" name="Group 28">
            <a:extLst>
              <a:ext uri="{FF2B5EF4-FFF2-40B4-BE49-F238E27FC236}">
                <a16:creationId xmlns:a16="http://schemas.microsoft.com/office/drawing/2014/main" id="{AAC8A536-7018-EC4F-8648-6C15D89EBC5C}"/>
              </a:ext>
            </a:extLst>
          </p:cNvPr>
          <p:cNvGrpSpPr>
            <a:grpSpLocks/>
          </p:cNvGrpSpPr>
          <p:nvPr/>
        </p:nvGrpSpPr>
        <p:grpSpPr bwMode="auto">
          <a:xfrm>
            <a:off x="9067800" y="1600201"/>
            <a:ext cx="990600" cy="1357313"/>
            <a:chOff x="3408" y="2496"/>
            <a:chExt cx="624" cy="855"/>
          </a:xfrm>
        </p:grpSpPr>
        <p:pic>
          <p:nvPicPr>
            <p:cNvPr id="154653" name="Picture 29" descr="j0355921">
              <a:extLst>
                <a:ext uri="{FF2B5EF4-FFF2-40B4-BE49-F238E27FC236}">
                  <a16:creationId xmlns:a16="http://schemas.microsoft.com/office/drawing/2014/main" id="{068E24E3-C76D-3E42-B205-7799C458E0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496"/>
              <a:ext cx="453" cy="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4654" name="Text Box 30">
              <a:extLst>
                <a:ext uri="{FF2B5EF4-FFF2-40B4-BE49-F238E27FC236}">
                  <a16:creationId xmlns:a16="http://schemas.microsoft.com/office/drawing/2014/main" id="{229BEE66-6A31-8540-A6A4-AD903FE6B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120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CC0066"/>
                  </a:solidFill>
                </a:rPr>
                <a:t>Heiki</a:t>
              </a:r>
            </a:p>
          </p:txBody>
        </p:sp>
      </p:grpSp>
      <p:sp>
        <p:nvSpPr>
          <p:cNvPr id="154655" name="Rectangle 31">
            <a:extLst>
              <a:ext uri="{FF2B5EF4-FFF2-40B4-BE49-F238E27FC236}">
                <a16:creationId xmlns:a16="http://schemas.microsoft.com/office/drawing/2014/main" id="{00128307-BCCC-AE42-ACE7-22D9817E3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1" y="6019800"/>
            <a:ext cx="29356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rgbClr val="3333FF"/>
                </a:solidFill>
              </a:rPr>
              <a:t>Carl</a:t>
            </a:r>
            <a:r>
              <a:rPr lang="en-US" altLang="en-US" sz="1600"/>
              <a:t> likes </a:t>
            </a:r>
            <a:r>
              <a:rPr lang="en-US" altLang="en-US" sz="1600">
                <a:solidFill>
                  <a:srgbClr val="CC0066"/>
                </a:solidFill>
              </a:rPr>
              <a:t>Geeta</a:t>
            </a:r>
            <a:r>
              <a:rPr lang="en-US" altLang="en-US" sz="1600"/>
              <a:t> better than </a:t>
            </a:r>
            <a:r>
              <a:rPr lang="en-US" altLang="en-US" sz="1600">
                <a:solidFill>
                  <a:srgbClr val="CC0066"/>
                </a:solidFill>
              </a:rPr>
              <a:t>Fran</a:t>
            </a:r>
            <a:r>
              <a:rPr lang="en-US" altLang="en-US" sz="1600"/>
              <a:t>!</a:t>
            </a:r>
          </a:p>
        </p:txBody>
      </p:sp>
      <p:sp>
        <p:nvSpPr>
          <p:cNvPr id="154656" name="Rectangle 32">
            <a:extLst>
              <a:ext uri="{FF2B5EF4-FFF2-40B4-BE49-F238E27FC236}">
                <a16:creationId xmlns:a16="http://schemas.microsoft.com/office/drawing/2014/main" id="{58678BE9-C5C4-414A-9D5D-4188D519B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1" y="3124200"/>
            <a:ext cx="25111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rgbClr val="CC0066"/>
                </a:solidFill>
              </a:rPr>
              <a:t>Geeta</a:t>
            </a:r>
            <a:r>
              <a:rPr lang="en-US" altLang="en-US" sz="1600"/>
              <a:t> prefers </a:t>
            </a:r>
            <a:r>
              <a:rPr lang="en-US" altLang="en-US" sz="1600">
                <a:solidFill>
                  <a:srgbClr val="3333FF"/>
                </a:solidFill>
              </a:rPr>
              <a:t>Carl</a:t>
            </a:r>
            <a:r>
              <a:rPr lang="en-US" altLang="en-US" sz="1600"/>
              <a:t> to </a:t>
            </a:r>
            <a:r>
              <a:rPr lang="en-US" altLang="en-US" sz="1600">
                <a:solidFill>
                  <a:srgbClr val="3333FF"/>
                </a:solidFill>
              </a:rPr>
              <a:t>Adam</a:t>
            </a:r>
            <a:r>
              <a:rPr lang="en-US" altLang="en-US" sz="1600"/>
              <a:t>!</a:t>
            </a:r>
          </a:p>
        </p:txBody>
      </p:sp>
      <p:pic>
        <p:nvPicPr>
          <p:cNvPr id="154658" name="Picture 34" descr="MCj03982370000[1]">
            <a:extLst>
              <a:ext uri="{FF2B5EF4-FFF2-40B4-BE49-F238E27FC236}">
                <a16:creationId xmlns:a16="http://schemas.microsoft.com/office/drawing/2014/main" id="{EB0C5FB7-D268-F44E-BEB3-00E00108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5181601"/>
            <a:ext cx="830263" cy="11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659" name="Picture 35" descr="MCj03982370000[1]">
            <a:extLst>
              <a:ext uri="{FF2B5EF4-FFF2-40B4-BE49-F238E27FC236}">
                <a16:creationId xmlns:a16="http://schemas.microsoft.com/office/drawing/2014/main" id="{F83603C7-84EF-C842-A949-0458713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2209801"/>
            <a:ext cx="830263" cy="11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660" name="Picture 36" descr="MCj03982370000[1]">
            <a:extLst>
              <a:ext uri="{FF2B5EF4-FFF2-40B4-BE49-F238E27FC236}">
                <a16:creationId xmlns:a16="http://schemas.microsoft.com/office/drawing/2014/main" id="{D79DD525-3205-5945-A8A0-ED35958F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2286001"/>
            <a:ext cx="830263" cy="11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661" name="Picture 37" descr="MCj03982370000[1]">
            <a:extLst>
              <a:ext uri="{FF2B5EF4-FFF2-40B4-BE49-F238E27FC236}">
                <a16:creationId xmlns:a16="http://schemas.microsoft.com/office/drawing/2014/main" id="{0771F786-19B6-AE4D-A135-E33475C22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5105401"/>
            <a:ext cx="830263" cy="11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662" name="Text Box 38">
            <a:extLst>
              <a:ext uri="{FF2B5EF4-FFF2-40B4-BE49-F238E27FC236}">
                <a16:creationId xmlns:a16="http://schemas.microsoft.com/office/drawing/2014/main" id="{FBF1686E-3FA6-BD49-BDC9-4A698B9DB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1336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4663" name="Text Box 39">
            <a:extLst>
              <a:ext uri="{FF2B5EF4-FFF2-40B4-BE49-F238E27FC236}">
                <a16:creationId xmlns:a16="http://schemas.microsoft.com/office/drawing/2014/main" id="{0FE1E594-CA65-4B43-A062-C900D62A7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029201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4664" name="Text Box 40">
            <a:extLst>
              <a:ext uri="{FF2B5EF4-FFF2-40B4-BE49-F238E27FC236}">
                <a16:creationId xmlns:a16="http://schemas.microsoft.com/office/drawing/2014/main" id="{D2EEF5FB-3E05-554C-A767-364608FE4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343401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Unstable  Pair</a:t>
            </a:r>
          </a:p>
        </p:txBody>
      </p:sp>
      <p:pic>
        <p:nvPicPr>
          <p:cNvPr id="154665" name="Picture 41" descr="MCj03049190000[1]">
            <a:extLst>
              <a:ext uri="{FF2B5EF4-FFF2-40B4-BE49-F238E27FC236}">
                <a16:creationId xmlns:a16="http://schemas.microsoft.com/office/drawing/2014/main" id="{5AF354B9-B8F7-3447-B158-693E88C87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671764"/>
            <a:ext cx="801688" cy="54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40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54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54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54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1000"/>
                                        <p:tgtEl>
                                          <p:spTgt spid="154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5.10525E-6 L 0.1 0.21096 " pathEditMode="relative" ptsTypes="AA">
                                      <p:cBhvr>
                                        <p:cTn id="28" dur="1000" fill="hold"/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78348E-6 L -0.12917 -0.229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54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-11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4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55" grpId="0"/>
      <p:bldP spid="154655" grpId="1"/>
      <p:bldP spid="154656" grpId="0"/>
      <p:bldP spid="154656" grpId="1"/>
      <p:bldP spid="154662" grpId="0"/>
      <p:bldP spid="154663" grpId="0"/>
      <p:bldP spid="15466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7"/>
  <p:tag name="TPFULLVERSION" val="8.3.0.130"/>
  <p:tag name="PPTVERSION" val="16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63BE3A72B264DED959DFFB240CF2ABC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5D9E9CFBFB0B4D1EB2263823829A0D81&lt;/guid&gt;&lt;date&gt;2/9/2018 09:47:4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63BE3A72B264DED959DFFB240CF2ABC&lt;/guid&gt;&lt;repollguid&gt;7E12AA3C03AE49C2BF953F7DD6CF5DF0&lt;/repollguid&gt;&lt;sourceid&gt;131B7B4EE2CE4795B3BBEFD235549872&lt;/sourceid&gt;&lt;questiontext&gt;Shortest Path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E60051BF201B471090586AEDD763C5EC&lt;/guid&gt;&lt;answertext&gt;9&lt;/answertext&gt;&lt;valuetype&gt;0&lt;/valuetype&gt;&lt;/answer&gt;&lt;answer&gt;&lt;guid&gt;176F033FE9BC404EBCA97B44C5D415A8&lt;/guid&gt;&lt;answertext&gt;10&lt;/answertext&gt;&lt;valuetype&gt;0&lt;/valuetype&gt;&lt;/answer&gt;&lt;answer&gt;&lt;guid&gt;202C653CF6E0467D8B842D6B608DC141&lt;/guid&gt;&lt;answertext&gt;11&lt;/answertext&gt;&lt;valuetype&gt;0&lt;/valuetype&gt;&lt;/answer&gt;&lt;answer&gt;&lt;guid&gt;C18D924A21BB4EDEB8D0792498AC4D0B&lt;/guid&gt;&lt;answertext&gt;13&lt;/answertext&gt;&lt;valuetype&gt;0&lt;/valuetype&gt;&lt;/answer&gt;&lt;answer&gt;&lt;guid&gt;5806917DDE654F91BA5B74F269F755C8&lt;/guid&gt;&lt;answertext&gt;7.&lt;/answertext&gt;&lt;valuetype&gt;0&lt;/valuetype&gt;&lt;/answer&gt;&lt;/answers&gt;&lt;/multichoice&gt;&lt;/questions&gt;&lt;/questionlist&gt;"/>
  <p:tag name="LIVECHARTING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C3A4BA8A22845D2B891B2F3781B1E36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36B753C3FCA04342B141AF897E3CCB61&lt;/guid&gt;&lt;date&gt;2/9/2018 09:47:4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C3A4BA8A22845D2B891B2F3781B1E36&lt;/guid&gt;&lt;repollguid&gt;FC63C9AE0189480C8DE5D3F49C11EECE&lt;/repollguid&gt;&lt;sourceid&gt;E743B4A2BF3A48B9988A857BF1979CD1&lt;/sourceid&gt;&lt;questiontext&gt;What do we do as Computer Scientists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1357C0AA469642E38A48031BB07F86D6&lt;/guid&gt;&lt;answertext&gt;Design algorithms&lt;/answertext&gt;&lt;valuetype&gt;0&lt;/valuetype&gt;&lt;/answer&gt;&lt;answer&gt;&lt;guid&gt;BF4BD84F518A46A9BFFAD4EC82D6EB44&lt;/guid&gt;&lt;answertext&gt;Implement algorithms&lt;/answertext&gt;&lt;valuetype&gt;0&lt;/valuetype&gt;&lt;/answer&gt;&lt;answer&gt;&lt;guid&gt;0F27114849B14827ABEEDF423861B039&lt;/guid&gt;&lt;answertext&gt;Deploy algorithms&lt;/answertext&gt;&lt;valuetype&gt;0&lt;/valuetype&gt;&lt;/answer&gt;&lt;answer&gt;&lt;guid&gt;F70352F309EE49DFB229B93D4CF12828&lt;/guid&gt;&lt;answertext&gt;All of the above&lt;/answertext&gt;&lt;valuetype&gt;0&lt;/valuetype&gt;&lt;/answer&gt;&lt;/answers&gt;&lt;/multichoice&gt;&lt;/questions&gt;&lt;/questionlist&gt;"/>
  <p:tag name="LIVECHARTING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9061ADBF0D04803AC756E9380E80328"/>
  <p:tag name="TYPE" val="MultiChoiceSlide"/>
  <p:tag name="TPSLIDEBULLETSTYLE" val="2"/>
  <p:tag name="HASRESULTS" val="True"/>
  <p:tag name="RESULTS" val="Which one is faster on Random Input?[;crlf;]115[;]296[;]115[;]False[;]0[;][;crlf;]3.7565[;]4[;]1.5525[;]2.4103[;crlf;]15[;]0[;]Insertion1[;]Insertion[;][;crlf;]10[;]0[;]Bubble sort2[;]Bubble sort[;][;crlf;]21[;]0[;]Merge Sort3[;]Merge Sort[;][;crlf;]26[;]0[;]Quick Sort4[;]Quick Sort[;][;crlf;]28[;]0[;]They are about the same5[;]They are about the same[;][;crlf;]15[;]0[;]Well depends ..6[;]Well depends ..[;][;crlf;]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4F1E30E723F4E1F8070EACECBDE83C5&lt;/guid&gt;&lt;date&gt;2/9/2018 09:47:4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9061ADBF0D04803AC756E9380E80328&lt;/guid&gt;&lt;repollguid&gt;5CE57B2710C148DCAF5D1005AAFC04AE&lt;/repollguid&gt;&lt;sourceid&gt;C4BDD285777B412E888A045AB2CE1FAA&lt;/sourceid&gt;&lt;questiontext&gt;Which one is faster on Random Input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E5AD5DA3A8CF4124AD7A3341E10FB800&lt;/guid&gt;&lt;answertext&gt;Insertion&lt;/answertext&gt;&lt;valuetype&gt;0&lt;/valuetype&gt;&lt;/answer&gt;&lt;answer&gt;&lt;guid&gt;BD1C33DF99EB491B85834C2EF7F115BE&lt;/guid&gt;&lt;answertext&gt;Bubble sort&lt;/answertext&gt;&lt;valuetype&gt;0&lt;/valuetype&gt;&lt;/answer&gt;&lt;answer&gt;&lt;guid&gt;6F6D5396BF6147D8AB6914B78B0EAF5E&lt;/guid&gt;&lt;answertext&gt;Merge Sort&lt;/answertext&gt;&lt;valuetype&gt;0&lt;/valuetype&gt;&lt;/answer&gt;&lt;answer&gt;&lt;guid&gt;3DCF82B251E5431F832B51DF8A862ACA&lt;/guid&gt;&lt;answertext&gt;Quick Sort&lt;/answertext&gt;&lt;valuetype&gt;0&lt;/valuetype&gt;&lt;/answer&gt;&lt;answer&gt;&lt;guid&gt;F0C2AEB6BAE04D249598173A44DB5A8B&lt;/guid&gt;&lt;answertext&gt;They are about the same&lt;/answertext&gt;&lt;valuetype&gt;0&lt;/valuetype&gt;&lt;/answer&gt;&lt;answer&gt;&lt;guid&gt;210522BC5E6D46C8A4DF8B1586347ACA&lt;/guid&gt;&lt;answertext&gt;Well depends ..&lt;/answertext&gt;&lt;valuetype&gt;0&lt;/valuetype&gt;&lt;/answer&gt;&lt;/answers&gt;&lt;/multichoice&gt;&lt;/questions&gt;&lt;/questionlist&gt;"/>
  <p:tag name="LIVECHARTING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SLIDEBULLETSTYLE" val="2"/>
  <p:tag name="TPQUESTIONXML" val="&lt;?xml version=&quot;1.0&quot; encoding=&quot;UTF-8&quot; standalone=&quot;yes&quot;?&gt;&lt;questionlist&gt;&lt;properties&gt;&lt;guid&gt;340B293715974D5682B8C7CDF5C80A70&lt;/guid&gt;&lt;date&gt;2/8/2018 09:57:29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80E02B59FE14D528D3044F1D1F2633D&lt;/guid&gt;&lt;repollguid&gt;48AE63E6FF554C8C8843AAFD6FF6AA15&lt;/repollguid&gt;&lt;sourceid&gt;C5C74ACFE4FB4F19928C99C98CA26685&lt;/sourceid&gt;&lt;questiontext&gt;Moral of the story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9422A37C613C42E5A08A573DA1814711&lt;/guid&gt;&lt;answertext&gt;In computer science we try to compare algorithms on the&lt;/answertext&gt;&lt;valuetype&gt;0&lt;/valuetype&gt;&lt;/answer&gt;&lt;answer&gt;&lt;guid&gt;B0B07A85E6C943F2BE6632EF85C70D50&lt;/guid&gt;&lt;answertext&gt;Worst case basis?&lt;/answertext&gt;&lt;valuetype&gt;0&lt;/valuetype&gt;&lt;/answer&gt;&lt;answer&gt;&lt;guid&gt;13475C3D69F14847911FC61EE8FF409C&lt;/guid&gt;&lt;answertext&gt;Best case basis?&lt;/answertext&gt;&lt;valuetype&gt;0&lt;/valuetype&gt;&lt;/answer&gt;&lt;answer&gt;&lt;guid&gt;8B2AFC554D0F4B2BADE74EB7D3A60A70&lt;/guid&gt;&lt;answertext&gt;Average case basis?&lt;/answertext&gt;&lt;valuetype&gt;0&lt;/valuetype&gt;&lt;/answer&gt;&lt;answer&gt;&lt;guid&gt;02D577E3913144B3BB7EF68CAAC0DCFF&lt;/guid&gt;&lt;answertext&gt;Ans: Typically worst case. Average case is often hard.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  <p:tag name="TYPE" val="0"/>
  <p:tag name="SLIDEGUID" val="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6221</TotalTime>
  <Words>1329</Words>
  <Application>Microsoft Macintosh PowerPoint</Application>
  <PresentationFormat>Widescreen</PresentationFormat>
  <Paragraphs>377</Paragraphs>
  <Slides>44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ＭＳ Ｐゴシック</vt:lpstr>
      <vt:lpstr>ＭＳ Ｐゴシック</vt:lpstr>
      <vt:lpstr>Arial</vt:lpstr>
      <vt:lpstr>Calibri</vt:lpstr>
      <vt:lpstr>Calibri Light</vt:lpstr>
      <vt:lpstr>Mangal</vt:lpstr>
      <vt:lpstr>Tahoma</vt:lpstr>
      <vt:lpstr>Times New Roman</vt:lpstr>
      <vt:lpstr>Office Theme</vt:lpstr>
      <vt:lpstr>Clip</vt:lpstr>
      <vt:lpstr>Intro to CS</vt:lpstr>
      <vt:lpstr>What is Computer Science</vt:lpstr>
      <vt:lpstr>What do we do as Computer Scientists</vt:lpstr>
      <vt:lpstr>Which one is faster on Random Input?</vt:lpstr>
      <vt:lpstr>Moral of the story</vt:lpstr>
      <vt:lpstr>PowerPoint Presentation</vt:lpstr>
      <vt:lpstr>Stable Marriage Problem</vt:lpstr>
      <vt:lpstr>Here Comes the Story…</vt:lpstr>
      <vt:lpstr>Search for a Matching</vt:lpstr>
      <vt:lpstr>Gale-Shapley Algorithm – TMA - Men Propose, women accept/reject </vt:lpstr>
      <vt:lpstr>The Mathematical Truth!</vt:lpstr>
      <vt:lpstr>Graphs</vt:lpstr>
      <vt:lpstr>Shortest Path</vt:lpstr>
      <vt:lpstr>Applications</vt:lpstr>
      <vt:lpstr>PowerPoint Presentation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Dijkstra Animated Example</vt:lpstr>
      <vt:lpstr>Why would this algorithm always provide the correct answer?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CS</dc:title>
  <dc:creator>Nasir Memon</dc:creator>
  <cp:lastModifiedBy>Nasir Memon</cp:lastModifiedBy>
  <cp:revision>97</cp:revision>
  <dcterms:created xsi:type="dcterms:W3CDTF">2018-01-26T12:53:15Z</dcterms:created>
  <dcterms:modified xsi:type="dcterms:W3CDTF">2018-02-16T15:42:22Z</dcterms:modified>
</cp:coreProperties>
</file>